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6" r:id="rId2"/>
    <p:sldId id="258" r:id="rId3"/>
    <p:sldId id="257"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6405"/>
  </p:normalViewPr>
  <p:slideViewPr>
    <p:cSldViewPr snapToGrid="0" snapToObjects="1">
      <p:cViewPr varScale="1">
        <p:scale>
          <a:sx n="121" d="100"/>
          <a:sy n="121" d="100"/>
        </p:scale>
        <p:origin x="200" y="3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11/18/20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42361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87157CC2-0FC8-4686-B024-99790E0F5162}" type="datetimeFigureOut">
              <a:rPr lang="en-US" smtClean="0"/>
              <a:t>11/18/20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53625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11/18/20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358651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11/18/20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405082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tr-TR"/>
              <a:t>Asıl başlık stilini düzenlemek için tıklayın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smtClean="0"/>
              <a:t>11/18/20</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4355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11/18/20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49378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11/18/20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
        <p:nvSpPr>
          <p:cNvPr id="10" name="Title 9"/>
          <p:cNvSpPr>
            <a:spLocks noGrp="1"/>
          </p:cNvSpPr>
          <p:nvPr>
            <p:ph type="title"/>
          </p:nvPr>
        </p:nvSpPr>
        <p:spPr/>
        <p:txBody>
          <a:bodyPr/>
          <a:lstStyle/>
          <a:p>
            <a:r>
              <a:rPr lang="tr-TR"/>
              <a:t>Asıl başlık stilini düzenlemek için tıklayın</a:t>
            </a:r>
            <a:endParaRPr lang="en-US" dirty="0"/>
          </a:p>
        </p:txBody>
      </p:sp>
    </p:spTree>
    <p:extLst>
      <p:ext uri="{BB962C8B-B14F-4D97-AF65-F5344CB8AC3E}">
        <p14:creationId xmlns:p14="http://schemas.microsoft.com/office/powerpoint/2010/main" val="1072378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7919A6-33EB-49BD-A62F-1FA56B9F9712}" type="datetimeFigureOut">
              <a:rPr lang="en-US" smtClean="0"/>
              <a:t>11/18/20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
        <p:nvSpPr>
          <p:cNvPr id="6" name="Title 5"/>
          <p:cNvSpPr>
            <a:spLocks noGrp="1"/>
          </p:cNvSpPr>
          <p:nvPr>
            <p:ph type="title"/>
          </p:nvPr>
        </p:nvSpPr>
        <p:spPr/>
        <p:txBody>
          <a:bodyPr/>
          <a:lstStyle/>
          <a:p>
            <a:r>
              <a:rPr lang="tr-TR"/>
              <a:t>Asıl başlık stilini düzenlemek için tıklayın</a:t>
            </a:r>
            <a:endParaRPr lang="en-US"/>
          </a:p>
        </p:txBody>
      </p:sp>
    </p:spTree>
    <p:extLst>
      <p:ext uri="{BB962C8B-B14F-4D97-AF65-F5344CB8AC3E}">
        <p14:creationId xmlns:p14="http://schemas.microsoft.com/office/powerpoint/2010/main" val="3681886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11/18/20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9226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tr-TR"/>
              <a:t>Asıl başlık stilini düzenlemek için tıklayın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DA16AA21-1863-4931-97CB-99D0A168701B}" type="datetimeFigureOut">
              <a:rPr lang="en-US" smtClean="0"/>
              <a:t>11/18/20</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48389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tr-TR"/>
              <a:t>Asıl başlık stilini düzenlemek için tıklayın</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3772C379-9A7C-4C87-A116-CBE9F58B04C5}" type="datetimeFigureOut">
              <a:rPr lang="en-US" smtClean="0"/>
              <a:t>11/18/20</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1661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smtClean="0"/>
              <a:t>11/18/20</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keyps.com.tr/" TargetMode="Externa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4ED3A41-2509-144E-BEFD-8CFF97444D78}"/>
              </a:ext>
            </a:extLst>
          </p:cNvPr>
          <p:cNvSpPr>
            <a:spLocks noGrp="1"/>
          </p:cNvSpPr>
          <p:nvPr>
            <p:ph type="ctrTitle"/>
          </p:nvPr>
        </p:nvSpPr>
        <p:spPr>
          <a:xfrm>
            <a:off x="1112520" y="2712979"/>
            <a:ext cx="9966960" cy="3035808"/>
          </a:xfrm>
        </p:spPr>
        <p:txBody>
          <a:bodyPr/>
          <a:lstStyle/>
          <a:p>
            <a:pPr algn="ctr"/>
            <a:r>
              <a:rPr lang="tr-TR" sz="3600" b="1" dirty="0">
                <a:latin typeface="Times New Roman" panose="02020603050405020304" pitchFamily="18" charset="0"/>
                <a:cs typeface="Times New Roman" panose="02020603050405020304" pitchFamily="18" charset="0"/>
              </a:rPr>
              <a:t>ESOGÜ</a:t>
            </a:r>
            <a:br>
              <a:rPr lang="tr-TR" sz="3600" b="1" dirty="0">
                <a:latin typeface="Times New Roman" panose="02020603050405020304" pitchFamily="18" charset="0"/>
                <a:cs typeface="Times New Roman" panose="02020603050405020304" pitchFamily="18" charset="0"/>
              </a:rPr>
            </a:br>
            <a:r>
              <a:rPr lang="tr-TR" sz="3600" b="1" dirty="0">
                <a:latin typeface="Times New Roman" panose="02020603050405020304" pitchFamily="18" charset="0"/>
                <a:cs typeface="Times New Roman" panose="02020603050405020304" pitchFamily="18" charset="0"/>
              </a:rPr>
              <a:t>DİŞ HEKİMLİĞİ FAKÜLTESİ </a:t>
            </a:r>
            <a:br>
              <a:rPr lang="tr-TR" sz="3600" dirty="0">
                <a:latin typeface="Times New Roman" panose="02020603050405020304" pitchFamily="18" charset="0"/>
                <a:cs typeface="Times New Roman" panose="02020603050405020304" pitchFamily="18" charset="0"/>
              </a:rPr>
            </a:br>
            <a:r>
              <a:rPr lang="tr-TR" sz="3600" b="1" dirty="0">
                <a:latin typeface="Times New Roman" panose="02020603050405020304" pitchFamily="18" charset="0"/>
                <a:cs typeface="Times New Roman" panose="02020603050405020304" pitchFamily="18" charset="0"/>
              </a:rPr>
              <a:t>KEYPS ÖĞRENCİ̇ DERS/SINAV GİRİŞİ </a:t>
            </a:r>
            <a:br>
              <a:rPr lang="tr-TR" sz="3600" b="1" dirty="0">
                <a:latin typeface="Times New Roman" panose="02020603050405020304" pitchFamily="18" charset="0"/>
                <a:cs typeface="Times New Roman" panose="02020603050405020304" pitchFamily="18" charset="0"/>
              </a:rPr>
            </a:br>
            <a:r>
              <a:rPr lang="tr-TR" sz="3600" b="1" dirty="0">
                <a:latin typeface="Times New Roman" panose="02020603050405020304" pitchFamily="18" charset="0"/>
                <a:cs typeface="Times New Roman" panose="02020603050405020304" pitchFamily="18" charset="0"/>
              </a:rPr>
              <a:t>VE</a:t>
            </a:r>
            <a:br>
              <a:rPr lang="tr-TR" sz="3600" b="1" dirty="0">
                <a:latin typeface="Times New Roman" panose="02020603050405020304" pitchFamily="18" charset="0"/>
                <a:cs typeface="Times New Roman" panose="02020603050405020304" pitchFamily="18" charset="0"/>
              </a:rPr>
            </a:br>
            <a:r>
              <a:rPr lang="tr-TR" sz="3600" b="1" dirty="0">
                <a:latin typeface="Times New Roman" panose="02020603050405020304" pitchFamily="18" charset="0"/>
                <a:cs typeface="Times New Roman" panose="02020603050405020304" pitchFamily="18" charset="0"/>
              </a:rPr>
              <a:t> UZAKTAN EĞİTİM ONLINE SINAV KURALLARI </a:t>
            </a:r>
            <a:br>
              <a:rPr lang="tr-TR" sz="3600" dirty="0">
                <a:latin typeface="Times New Roman" panose="02020603050405020304" pitchFamily="18" charset="0"/>
                <a:cs typeface="Times New Roman" panose="02020603050405020304" pitchFamily="18" charset="0"/>
              </a:rPr>
            </a:br>
            <a:br>
              <a:rPr lang="tr-TR" sz="3600" dirty="0">
                <a:latin typeface="Times New Roman" panose="02020603050405020304" pitchFamily="18" charset="0"/>
                <a:cs typeface="Times New Roman" panose="02020603050405020304" pitchFamily="18" charset="0"/>
              </a:rPr>
            </a:br>
            <a:br>
              <a:rPr lang="tr-TR" sz="8800" dirty="0"/>
            </a:br>
            <a:endParaRPr lang="tr-TR" sz="8800" dirty="0"/>
          </a:p>
        </p:txBody>
      </p:sp>
      <p:pic>
        <p:nvPicPr>
          <p:cNvPr id="1026" name="Picture 2" descr="Kurumsal Kimlik | Eskişehir Osmangazi Üniversitesi">
            <a:extLst>
              <a:ext uri="{FF2B5EF4-FFF2-40B4-BE49-F238E27FC236}">
                <a16:creationId xmlns:a16="http://schemas.microsoft.com/office/drawing/2014/main" id="{797CA93D-494A-E24F-B69B-908BA785B386}"/>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847668" y="201326"/>
            <a:ext cx="2039532" cy="1995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2787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FB1FED92-1250-2A4C-B5B1-5EFD163B96AD}"/>
              </a:ext>
            </a:extLst>
          </p:cNvPr>
          <p:cNvPicPr>
            <a:picLocks noChangeAspect="1"/>
          </p:cNvPicPr>
          <p:nvPr/>
        </p:nvPicPr>
        <p:blipFill rotWithShape="1">
          <a:blip r:embed="rId2">
            <a:extLst>
              <a:ext uri="{28A0092B-C50C-407E-A947-70E740481C1C}">
                <a14:useLocalDpi xmlns:a14="http://schemas.microsoft.com/office/drawing/2010/main" val="0"/>
              </a:ext>
            </a:extLst>
          </a:blip>
          <a:srcRect t="1" b="47506"/>
          <a:stretch/>
        </p:blipFill>
        <p:spPr>
          <a:xfrm>
            <a:off x="588758" y="1828799"/>
            <a:ext cx="8638805" cy="4810991"/>
          </a:xfrm>
          <a:prstGeom prst="rect">
            <a:avLst/>
          </a:prstGeom>
        </p:spPr>
      </p:pic>
      <p:sp>
        <p:nvSpPr>
          <p:cNvPr id="4" name="Metin kutusu 3">
            <a:extLst>
              <a:ext uri="{FF2B5EF4-FFF2-40B4-BE49-F238E27FC236}">
                <a16:creationId xmlns:a16="http://schemas.microsoft.com/office/drawing/2014/main" id="{15C57052-C884-4A41-9F93-08D97443B980}"/>
              </a:ext>
            </a:extLst>
          </p:cNvPr>
          <p:cNvSpPr txBox="1"/>
          <p:nvPr/>
        </p:nvSpPr>
        <p:spPr>
          <a:xfrm>
            <a:off x="1546343" y="218210"/>
            <a:ext cx="8032968" cy="523220"/>
          </a:xfrm>
          <a:prstGeom prst="rect">
            <a:avLst/>
          </a:prstGeom>
          <a:noFill/>
        </p:spPr>
        <p:txBody>
          <a:bodyPr wrap="none" rtlCol="0">
            <a:spAutoFit/>
          </a:bodyPr>
          <a:lstStyle/>
          <a:p>
            <a:r>
              <a:rPr lang="tr-TR" sz="2800" b="1" dirty="0">
                <a:latin typeface="Times New Roman" panose="02020603050405020304" pitchFamily="18" charset="0"/>
                <a:cs typeface="Times New Roman" panose="02020603050405020304" pitchFamily="18" charset="0"/>
              </a:rPr>
              <a:t>KEYPS ÖĞRENCİ SINAV KULLANICI EKRANI</a:t>
            </a:r>
          </a:p>
        </p:txBody>
      </p:sp>
      <p:pic>
        <p:nvPicPr>
          <p:cNvPr id="5" name="Picture 2" descr="Kurumsal Kimlik | Eskişehir Osmangazi Üniversitesi">
            <a:extLst>
              <a:ext uri="{FF2B5EF4-FFF2-40B4-BE49-F238E27FC236}">
                <a16:creationId xmlns:a16="http://schemas.microsoft.com/office/drawing/2014/main" id="{2D4B5E85-584E-0348-92A7-38DF25834324}"/>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928302" y="283293"/>
            <a:ext cx="2039532" cy="1995336"/>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a:extLst>
              <a:ext uri="{FF2B5EF4-FFF2-40B4-BE49-F238E27FC236}">
                <a16:creationId xmlns:a16="http://schemas.microsoft.com/office/drawing/2014/main" id="{0A6A99D5-18E8-ED4D-B35D-AB355F6C5ED5}"/>
              </a:ext>
            </a:extLst>
          </p:cNvPr>
          <p:cNvSpPr/>
          <p:nvPr/>
        </p:nvSpPr>
        <p:spPr>
          <a:xfrm>
            <a:off x="4343400" y="1963882"/>
            <a:ext cx="1129522" cy="1974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a:extLst>
              <a:ext uri="{FF2B5EF4-FFF2-40B4-BE49-F238E27FC236}">
                <a16:creationId xmlns:a16="http://schemas.microsoft.com/office/drawing/2014/main" id="{C931770C-BDB3-6E4C-B119-70239BA63A1B}"/>
              </a:ext>
            </a:extLst>
          </p:cNvPr>
          <p:cNvSpPr txBox="1"/>
          <p:nvPr/>
        </p:nvSpPr>
        <p:spPr>
          <a:xfrm>
            <a:off x="729685" y="936403"/>
            <a:ext cx="3596656" cy="1200329"/>
          </a:xfrm>
          <a:prstGeom prst="rect">
            <a:avLst/>
          </a:prstGeom>
          <a:noFill/>
        </p:spPr>
        <p:txBody>
          <a:bodyPr wrap="square" rtlCol="0">
            <a:spAutoFit/>
          </a:bodyPr>
          <a:lstStyle/>
          <a:p>
            <a:pPr algn="ctr"/>
            <a:r>
              <a:rPr lang="tr-TR" b="1" dirty="0" err="1">
                <a:highlight>
                  <a:srgbClr val="00FFFF"/>
                </a:highlight>
                <a:latin typeface="Times New Roman" panose="02020603050405020304" pitchFamily="18" charset="0"/>
                <a:cs typeface="Times New Roman" panose="02020603050405020304" pitchFamily="18" charset="0"/>
              </a:rPr>
              <a:t>Menüden</a:t>
            </a:r>
            <a:r>
              <a:rPr lang="tr-TR" b="1" dirty="0">
                <a:highlight>
                  <a:srgbClr val="00FFFF"/>
                </a:highlight>
                <a:latin typeface="Times New Roman" panose="02020603050405020304" pitchFamily="18" charset="0"/>
                <a:cs typeface="Times New Roman" panose="02020603050405020304" pitchFamily="18" charset="0"/>
              </a:rPr>
              <a:t> ; Sınav kalan </a:t>
            </a:r>
            <a:r>
              <a:rPr lang="tr-TR" b="1" dirty="0" err="1">
                <a:highlight>
                  <a:srgbClr val="00FFFF"/>
                </a:highlight>
                <a:latin typeface="Times New Roman" panose="02020603050405020304" pitchFamily="18" charset="0"/>
                <a:cs typeface="Times New Roman" panose="02020603050405020304" pitchFamily="18" charset="0"/>
              </a:rPr>
              <a:t>sürenizi</a:t>
            </a:r>
            <a:r>
              <a:rPr lang="tr-TR" b="1" dirty="0">
                <a:highlight>
                  <a:srgbClr val="00FFFF"/>
                </a:highlight>
                <a:latin typeface="Times New Roman" panose="02020603050405020304" pitchFamily="18" charset="0"/>
                <a:cs typeface="Times New Roman" panose="02020603050405020304" pitchFamily="18" charset="0"/>
              </a:rPr>
              <a:t> ve </a:t>
            </a:r>
            <a:r>
              <a:rPr lang="tr-TR" b="1" dirty="0" err="1">
                <a:highlight>
                  <a:srgbClr val="00FFFF"/>
                </a:highlight>
                <a:latin typeface="Times New Roman" panose="02020603050405020304" pitchFamily="18" charset="0"/>
                <a:cs typeface="Times New Roman" panose="02020603050405020304" pitchFamily="18" charset="0"/>
              </a:rPr>
              <a:t>tüm</a:t>
            </a:r>
            <a:r>
              <a:rPr lang="tr-TR" b="1" dirty="0">
                <a:highlight>
                  <a:srgbClr val="00FFFF"/>
                </a:highlight>
                <a:latin typeface="Times New Roman" panose="02020603050405020304" pitchFamily="18" charset="0"/>
                <a:cs typeface="Times New Roman" panose="02020603050405020304" pitchFamily="18" charset="0"/>
              </a:rPr>
              <a:t> soru </a:t>
            </a:r>
            <a:r>
              <a:rPr lang="tr-TR" b="1" dirty="0" err="1">
                <a:highlight>
                  <a:srgbClr val="00FFFF"/>
                </a:highlight>
                <a:latin typeface="Times New Roman" panose="02020603050405020304" pitchFamily="18" charset="0"/>
                <a:cs typeface="Times New Roman" panose="02020603050405020304" pitchFamily="18" charset="0"/>
              </a:rPr>
              <a:t>başlıklarınızı</a:t>
            </a:r>
            <a:r>
              <a:rPr lang="tr-TR" b="1" dirty="0">
                <a:highlight>
                  <a:srgbClr val="00FFFF"/>
                </a:highlight>
                <a:latin typeface="Times New Roman" panose="02020603050405020304" pitchFamily="18" charset="0"/>
                <a:cs typeface="Times New Roman" panose="02020603050405020304" pitchFamily="18" charset="0"/>
              </a:rPr>
              <a:t> </a:t>
            </a:r>
            <a:r>
              <a:rPr lang="tr-TR" b="1" dirty="0" err="1">
                <a:highlight>
                  <a:srgbClr val="00FFFF"/>
                </a:highlight>
                <a:latin typeface="Times New Roman" panose="02020603050405020304" pitchFamily="18" charset="0"/>
                <a:cs typeface="Times New Roman" panose="02020603050405020304" pitchFamily="18" charset="0"/>
              </a:rPr>
              <a:t>görüntüleyebilirsiniz</a:t>
            </a:r>
            <a:r>
              <a:rPr lang="tr-TR" b="1" dirty="0">
                <a:highlight>
                  <a:srgbClr val="00FFFF"/>
                </a:highlight>
                <a:latin typeface="Times New Roman" panose="02020603050405020304" pitchFamily="18" charset="0"/>
                <a:cs typeface="Times New Roman" panose="02020603050405020304" pitchFamily="18" charset="0"/>
              </a:rPr>
              <a:t>. </a:t>
            </a:r>
          </a:p>
          <a:p>
            <a:pPr algn="ctr"/>
            <a:endParaRPr lang="tr-TR" dirty="0"/>
          </a:p>
        </p:txBody>
      </p:sp>
      <p:sp>
        <p:nvSpPr>
          <p:cNvPr id="8" name="Sol Ok 7">
            <a:extLst>
              <a:ext uri="{FF2B5EF4-FFF2-40B4-BE49-F238E27FC236}">
                <a16:creationId xmlns:a16="http://schemas.microsoft.com/office/drawing/2014/main" id="{8BE243A5-A479-4C40-8A09-AAFE7065FC5B}"/>
              </a:ext>
            </a:extLst>
          </p:cNvPr>
          <p:cNvSpPr/>
          <p:nvPr/>
        </p:nvSpPr>
        <p:spPr>
          <a:xfrm rot="18318483">
            <a:off x="695399" y="1404718"/>
            <a:ext cx="732458" cy="49849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Metin kutusu 8">
            <a:extLst>
              <a:ext uri="{FF2B5EF4-FFF2-40B4-BE49-F238E27FC236}">
                <a16:creationId xmlns:a16="http://schemas.microsoft.com/office/drawing/2014/main" id="{AB2B5658-05C1-7B44-9D6D-ABAA3AB5EB50}"/>
              </a:ext>
            </a:extLst>
          </p:cNvPr>
          <p:cNvSpPr txBox="1"/>
          <p:nvPr/>
        </p:nvSpPr>
        <p:spPr>
          <a:xfrm>
            <a:off x="5472922" y="3134715"/>
            <a:ext cx="2803366" cy="2462213"/>
          </a:xfrm>
          <a:prstGeom prst="rect">
            <a:avLst/>
          </a:prstGeom>
          <a:noFill/>
        </p:spPr>
        <p:txBody>
          <a:bodyPr wrap="square" rtlCol="0">
            <a:spAutoFit/>
          </a:bodyPr>
          <a:lstStyle/>
          <a:p>
            <a:pPr algn="ctr"/>
            <a:r>
              <a:rPr lang="tr-TR" sz="1400" b="1" dirty="0">
                <a:highlight>
                  <a:srgbClr val="FFFF00"/>
                </a:highlight>
                <a:latin typeface="Times New Roman" panose="02020603050405020304" pitchFamily="18" charset="0"/>
                <a:cs typeface="Times New Roman" panose="02020603050405020304" pitchFamily="18" charset="0"/>
              </a:rPr>
              <a:t>CEVABINIZDAN ŞÜPHE DUYDUĞUNUZ SORULARA GERİ DÖNEBİLMEK İÇİN  “ŞÜPHELİ SORULAR” BUTONU İLE SORUNUZA İŞARET KOYABİLİR VE SINAV ZAMANI İÇERİSİNDE BU ALANA TIKLAYARAK SINAV EKRANININ SOL TARAFINDA ŞÜPHELİ SORULARINIZI GÖREBİLİRSİNİZ</a:t>
            </a:r>
          </a:p>
        </p:txBody>
      </p:sp>
      <p:sp>
        <p:nvSpPr>
          <p:cNvPr id="10" name="Sol Ok 9">
            <a:extLst>
              <a:ext uri="{FF2B5EF4-FFF2-40B4-BE49-F238E27FC236}">
                <a16:creationId xmlns:a16="http://schemas.microsoft.com/office/drawing/2014/main" id="{D204A272-6F8A-F044-A451-243F4C0A3A09}"/>
              </a:ext>
            </a:extLst>
          </p:cNvPr>
          <p:cNvSpPr/>
          <p:nvPr/>
        </p:nvSpPr>
        <p:spPr>
          <a:xfrm rot="5400000">
            <a:off x="6661174" y="2798288"/>
            <a:ext cx="318968" cy="3591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2" name="Düz Ok Bağlayıcısı 11">
            <a:extLst>
              <a:ext uri="{FF2B5EF4-FFF2-40B4-BE49-F238E27FC236}">
                <a16:creationId xmlns:a16="http://schemas.microsoft.com/office/drawing/2014/main" id="{28940AE8-7FC2-4D4B-8482-3CA25237FB73}"/>
              </a:ext>
            </a:extLst>
          </p:cNvPr>
          <p:cNvCxnSpPr>
            <a:cxnSpLocks/>
          </p:cNvCxnSpPr>
          <p:nvPr/>
        </p:nvCxnSpPr>
        <p:spPr>
          <a:xfrm flipV="1">
            <a:off x="4343400" y="2809802"/>
            <a:ext cx="0" cy="5871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Düz Ok Bağlayıcısı 12">
            <a:extLst>
              <a:ext uri="{FF2B5EF4-FFF2-40B4-BE49-F238E27FC236}">
                <a16:creationId xmlns:a16="http://schemas.microsoft.com/office/drawing/2014/main" id="{0A185391-7217-5D4F-AB13-F1E20B35355B}"/>
              </a:ext>
            </a:extLst>
          </p:cNvPr>
          <p:cNvCxnSpPr>
            <a:cxnSpLocks/>
          </p:cNvCxnSpPr>
          <p:nvPr/>
        </p:nvCxnSpPr>
        <p:spPr>
          <a:xfrm flipV="1">
            <a:off x="4697888" y="2866524"/>
            <a:ext cx="667140" cy="5416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Düz Ok Bağlayıcısı 13">
            <a:extLst>
              <a:ext uri="{FF2B5EF4-FFF2-40B4-BE49-F238E27FC236}">
                <a16:creationId xmlns:a16="http://schemas.microsoft.com/office/drawing/2014/main" id="{17E3A95C-BBAB-BF46-99FA-D46F59CB69AB}"/>
              </a:ext>
            </a:extLst>
          </p:cNvPr>
          <p:cNvCxnSpPr>
            <a:cxnSpLocks/>
          </p:cNvCxnSpPr>
          <p:nvPr/>
        </p:nvCxnSpPr>
        <p:spPr>
          <a:xfrm flipH="1" flipV="1">
            <a:off x="3372727" y="2863904"/>
            <a:ext cx="531219" cy="5330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Metin kutusu 17">
            <a:extLst>
              <a:ext uri="{FF2B5EF4-FFF2-40B4-BE49-F238E27FC236}">
                <a16:creationId xmlns:a16="http://schemas.microsoft.com/office/drawing/2014/main" id="{4CFA8839-D75E-B54F-853E-4EB3BBB612F6}"/>
              </a:ext>
            </a:extLst>
          </p:cNvPr>
          <p:cNvSpPr txBox="1"/>
          <p:nvPr/>
        </p:nvSpPr>
        <p:spPr>
          <a:xfrm>
            <a:off x="2781300" y="3408144"/>
            <a:ext cx="2635683" cy="738664"/>
          </a:xfrm>
          <a:prstGeom prst="rect">
            <a:avLst/>
          </a:prstGeom>
          <a:noFill/>
        </p:spPr>
        <p:txBody>
          <a:bodyPr wrap="square" rtlCol="0">
            <a:spAutoFit/>
          </a:bodyPr>
          <a:lstStyle/>
          <a:p>
            <a:pPr algn="ctr"/>
            <a:r>
              <a:rPr lang="tr-TR" sz="1400" b="1" dirty="0">
                <a:highlight>
                  <a:srgbClr val="FF00FF"/>
                </a:highlight>
                <a:latin typeface="Times New Roman" panose="02020603050405020304" pitchFamily="18" charset="0"/>
                <a:cs typeface="Times New Roman" panose="02020603050405020304" pitchFamily="18" charset="0"/>
              </a:rPr>
              <a:t>ÜST TARAFTAKİ MENÜDEN SORULARINIZI FİLTRELENDİREBİLİRSİNİZ</a:t>
            </a:r>
          </a:p>
        </p:txBody>
      </p:sp>
      <p:pic>
        <p:nvPicPr>
          <p:cNvPr id="20" name="Resim 19">
            <a:extLst>
              <a:ext uri="{FF2B5EF4-FFF2-40B4-BE49-F238E27FC236}">
                <a16:creationId xmlns:a16="http://schemas.microsoft.com/office/drawing/2014/main" id="{759EAC01-3974-B044-AF67-FC8D098335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83502" y="2758209"/>
            <a:ext cx="2420786" cy="1487054"/>
          </a:xfrm>
          <a:prstGeom prst="rect">
            <a:avLst/>
          </a:prstGeom>
        </p:spPr>
      </p:pic>
      <p:sp>
        <p:nvSpPr>
          <p:cNvPr id="21" name="Yukarı Bükülü Ok 20">
            <a:extLst>
              <a:ext uri="{FF2B5EF4-FFF2-40B4-BE49-F238E27FC236}">
                <a16:creationId xmlns:a16="http://schemas.microsoft.com/office/drawing/2014/main" id="{C638B871-D755-7F40-85F6-4F0F0E5DC873}"/>
              </a:ext>
            </a:extLst>
          </p:cNvPr>
          <p:cNvSpPr/>
          <p:nvPr/>
        </p:nvSpPr>
        <p:spPr>
          <a:xfrm rot="10800000" flipH="1">
            <a:off x="9283502" y="1963882"/>
            <a:ext cx="887338" cy="659823"/>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Metin kutusu 21">
            <a:extLst>
              <a:ext uri="{FF2B5EF4-FFF2-40B4-BE49-F238E27FC236}">
                <a16:creationId xmlns:a16="http://schemas.microsoft.com/office/drawing/2014/main" id="{250408E7-B0FD-CF4C-94A5-253D7C54A3E2}"/>
              </a:ext>
            </a:extLst>
          </p:cNvPr>
          <p:cNvSpPr txBox="1"/>
          <p:nvPr/>
        </p:nvSpPr>
        <p:spPr>
          <a:xfrm>
            <a:off x="9151648" y="4304293"/>
            <a:ext cx="2901807" cy="2246769"/>
          </a:xfrm>
          <a:prstGeom prst="rect">
            <a:avLst/>
          </a:prstGeom>
          <a:noFill/>
        </p:spPr>
        <p:txBody>
          <a:bodyPr wrap="square" rtlCol="0">
            <a:spAutoFit/>
          </a:bodyPr>
          <a:lstStyle/>
          <a:p>
            <a:pPr algn="ctr"/>
            <a:r>
              <a:rPr lang="tr-TR" sz="1400" dirty="0">
                <a:highlight>
                  <a:srgbClr val="FF0000"/>
                </a:highlight>
                <a:latin typeface="Times New Roman" panose="02020603050405020304" pitchFamily="18" charset="0"/>
                <a:cs typeface="Times New Roman" panose="02020603050405020304" pitchFamily="18" charset="0"/>
              </a:rPr>
              <a:t>SINAVINIZI SONLANDIRMAK İÇİN</a:t>
            </a:r>
          </a:p>
          <a:p>
            <a:pPr algn="just"/>
            <a:r>
              <a:rPr lang="tr-TR" sz="1400" b="1" dirty="0">
                <a:highlight>
                  <a:srgbClr val="FF0000"/>
                </a:highlight>
                <a:latin typeface="Times New Roman" panose="02020603050405020304" pitchFamily="18" charset="0"/>
                <a:cs typeface="Times New Roman" panose="02020603050405020304" pitchFamily="18" charset="0"/>
              </a:rPr>
              <a:t>1- </a:t>
            </a:r>
            <a:r>
              <a:rPr lang="tr-TR" sz="1400" dirty="0">
                <a:highlight>
                  <a:srgbClr val="FF0000"/>
                </a:highlight>
                <a:latin typeface="Times New Roman" panose="02020603050405020304" pitchFamily="18" charset="0"/>
                <a:cs typeface="Times New Roman" panose="02020603050405020304" pitchFamily="18" charset="0"/>
              </a:rPr>
              <a:t>EKRANIN SAĞ ÜST KÖŞESİNDEKİ </a:t>
            </a:r>
            <a:r>
              <a:rPr lang="tr-TR" sz="1400" b="1" dirty="0">
                <a:highlight>
                  <a:srgbClr val="FF0000"/>
                </a:highlight>
                <a:latin typeface="Times New Roman" panose="02020603050405020304" pitchFamily="18" charset="0"/>
                <a:cs typeface="Times New Roman" panose="02020603050405020304" pitchFamily="18" charset="0"/>
              </a:rPr>
              <a:t>“SINAVI BİTİR” </a:t>
            </a:r>
            <a:r>
              <a:rPr lang="tr-TR" sz="1400" dirty="0">
                <a:highlight>
                  <a:srgbClr val="FF0000"/>
                </a:highlight>
                <a:latin typeface="Times New Roman" panose="02020603050405020304" pitchFamily="18" charset="0"/>
                <a:cs typeface="Times New Roman" panose="02020603050405020304" pitchFamily="18" charset="0"/>
              </a:rPr>
              <a:t>BUTONUNA TIKLAYINIZ</a:t>
            </a:r>
          </a:p>
          <a:p>
            <a:pPr algn="just"/>
            <a:endParaRPr lang="tr-TR" sz="1400" dirty="0">
              <a:highlight>
                <a:srgbClr val="FF0000"/>
              </a:highlight>
              <a:latin typeface="Times New Roman" panose="02020603050405020304" pitchFamily="18" charset="0"/>
              <a:cs typeface="Times New Roman" panose="02020603050405020304" pitchFamily="18" charset="0"/>
            </a:endParaRPr>
          </a:p>
          <a:p>
            <a:pPr algn="just"/>
            <a:r>
              <a:rPr lang="tr-TR" sz="1400" b="1" dirty="0">
                <a:highlight>
                  <a:srgbClr val="FF0000"/>
                </a:highlight>
                <a:latin typeface="Times New Roman" panose="02020603050405020304" pitchFamily="18" charset="0"/>
                <a:cs typeface="Times New Roman" panose="02020603050405020304" pitchFamily="18" charset="0"/>
              </a:rPr>
              <a:t>2-</a:t>
            </a:r>
            <a:r>
              <a:rPr lang="tr-TR" sz="1400" dirty="0">
                <a:highlight>
                  <a:srgbClr val="FF0000"/>
                </a:highlight>
                <a:latin typeface="Times New Roman" panose="02020603050405020304" pitchFamily="18" charset="0"/>
                <a:cs typeface="Times New Roman" panose="02020603050405020304" pitchFamily="18" charset="0"/>
              </a:rPr>
              <a:t> AÇILACAK İÇ EKRANDAKİ </a:t>
            </a:r>
            <a:r>
              <a:rPr lang="tr-TR" sz="1400" b="1" dirty="0">
                <a:highlight>
                  <a:srgbClr val="FF0000"/>
                </a:highlight>
                <a:latin typeface="Times New Roman" panose="02020603050405020304" pitchFamily="18" charset="0"/>
                <a:cs typeface="Times New Roman" panose="02020603050405020304" pitchFamily="18" charset="0"/>
              </a:rPr>
              <a:t>“EVET” </a:t>
            </a:r>
            <a:r>
              <a:rPr lang="tr-TR" sz="1400" dirty="0">
                <a:highlight>
                  <a:srgbClr val="FF0000"/>
                </a:highlight>
                <a:latin typeface="Times New Roman" panose="02020603050405020304" pitchFamily="18" charset="0"/>
                <a:cs typeface="Times New Roman" panose="02020603050405020304" pitchFamily="18" charset="0"/>
              </a:rPr>
              <a:t>BUTONUNA TIKLAYARAK SINAVINIZI SONLANDIRINIZ</a:t>
            </a:r>
          </a:p>
        </p:txBody>
      </p:sp>
    </p:spTree>
    <p:extLst>
      <p:ext uri="{BB962C8B-B14F-4D97-AF65-F5344CB8AC3E}">
        <p14:creationId xmlns:p14="http://schemas.microsoft.com/office/powerpoint/2010/main" val="279400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63354BCC-7A94-3543-BF74-373F8004D1CE}"/>
              </a:ext>
            </a:extLst>
          </p:cNvPr>
          <p:cNvSpPr txBox="1"/>
          <p:nvPr/>
        </p:nvSpPr>
        <p:spPr>
          <a:xfrm>
            <a:off x="128280" y="122840"/>
            <a:ext cx="10492096" cy="400110"/>
          </a:xfrm>
          <a:prstGeom prst="rect">
            <a:avLst/>
          </a:prstGeom>
          <a:noFill/>
        </p:spPr>
        <p:txBody>
          <a:bodyPr wrap="square" rtlCol="0">
            <a:spAutoFit/>
          </a:bodyPr>
          <a:lstStyle/>
          <a:p>
            <a:pPr algn="ctr"/>
            <a:r>
              <a:rPr lang="tr-TR" sz="2000" b="1" dirty="0">
                <a:solidFill>
                  <a:srgbClr val="FF0000"/>
                </a:solidFill>
                <a:latin typeface="Times New Roman" panose="02020603050405020304" pitchFamily="18" charset="0"/>
                <a:cs typeface="Times New Roman" panose="02020603050405020304" pitchFamily="18" charset="0"/>
              </a:rPr>
              <a:t>ESOGÜ DİŞ HEKİMLİĞİ FAKÜLTESİ UZAKTAN EĞİTİM ONLINE SINAV KURALLARI</a:t>
            </a:r>
          </a:p>
        </p:txBody>
      </p:sp>
      <p:sp>
        <p:nvSpPr>
          <p:cNvPr id="3" name="Metin kutusu 2">
            <a:extLst>
              <a:ext uri="{FF2B5EF4-FFF2-40B4-BE49-F238E27FC236}">
                <a16:creationId xmlns:a16="http://schemas.microsoft.com/office/drawing/2014/main" id="{898522CD-AA3D-AC48-8FC0-7C3F0AF879C3}"/>
              </a:ext>
            </a:extLst>
          </p:cNvPr>
          <p:cNvSpPr txBox="1"/>
          <p:nvPr/>
        </p:nvSpPr>
        <p:spPr>
          <a:xfrm>
            <a:off x="128279" y="670274"/>
            <a:ext cx="11568297" cy="5509200"/>
          </a:xfrm>
          <a:prstGeom prst="rect">
            <a:avLst/>
          </a:prstGeom>
          <a:noFill/>
        </p:spPr>
        <p:txBody>
          <a:bodyPr wrap="square" rtlCol="0">
            <a:spAutoFit/>
          </a:bodyPr>
          <a:lstStyle/>
          <a:p>
            <a:pPr algn="just"/>
            <a:r>
              <a:rPr lang="tr-TR" sz="1100" dirty="0">
                <a:latin typeface="Times New Roman" panose="02020603050405020304" pitchFamily="18" charset="0"/>
                <a:cs typeface="Times New Roman" panose="02020603050405020304" pitchFamily="18" charset="0"/>
              </a:rPr>
              <a:t>1- Öğrencilerimiz, sınav tarihlerinde “keyps.com.tr” üzerinden internet bağlantısı olan bilgisayar, dizüstü̈ bilgisayar ya da  </a:t>
            </a:r>
          </a:p>
          <a:p>
            <a:pPr algn="just"/>
            <a:r>
              <a:rPr lang="tr-TR" sz="1100" dirty="0">
                <a:latin typeface="Times New Roman" panose="02020603050405020304" pitchFamily="18" charset="0"/>
                <a:cs typeface="Times New Roman" panose="02020603050405020304" pitchFamily="18" charset="0"/>
              </a:rPr>
              <a:t>akıllı telefonları ile sınava gireceklerdir. </a:t>
            </a:r>
          </a:p>
          <a:p>
            <a:pPr algn="just"/>
            <a:r>
              <a:rPr lang="tr-TR" sz="1100" dirty="0">
                <a:latin typeface="Times New Roman" panose="02020603050405020304" pitchFamily="18" charset="0"/>
                <a:cs typeface="Times New Roman" panose="02020603050405020304" pitchFamily="18" charset="0"/>
              </a:rPr>
              <a:t>   *Sınava girişlerinde cep telefonundaki KEYPS uygulaması yerine cep telefonunuzdaki Google </a:t>
            </a:r>
            <a:r>
              <a:rPr lang="tr-TR" sz="1100" dirty="0" err="1">
                <a:latin typeface="Times New Roman" panose="02020603050405020304" pitchFamily="18" charset="0"/>
                <a:cs typeface="Times New Roman" panose="02020603050405020304" pitchFamily="18" charset="0"/>
              </a:rPr>
              <a:t>Chrome</a:t>
            </a:r>
            <a:r>
              <a:rPr lang="tr-TR" sz="1100" dirty="0">
                <a:latin typeface="Times New Roman" panose="02020603050405020304" pitchFamily="18" charset="0"/>
                <a:cs typeface="Times New Roman" panose="02020603050405020304" pitchFamily="18" charset="0"/>
              </a:rPr>
              <a:t> uygulaması üzerinden “</a:t>
            </a:r>
            <a:r>
              <a:rPr lang="tr-TR" sz="1100" dirty="0" err="1">
                <a:latin typeface="Times New Roman" panose="02020603050405020304" pitchFamily="18" charset="0"/>
                <a:cs typeface="Times New Roman" panose="02020603050405020304" pitchFamily="18" charset="0"/>
              </a:rPr>
              <a:t>keyps.com.tr</a:t>
            </a:r>
            <a:r>
              <a:rPr lang="tr-TR" sz="1100" dirty="0">
                <a:latin typeface="Times New Roman" panose="02020603050405020304" pitchFamily="18" charset="0"/>
                <a:cs typeface="Times New Roman" panose="02020603050405020304" pitchFamily="18" charset="0"/>
              </a:rPr>
              <a:t>” ile sisteme </a:t>
            </a:r>
          </a:p>
          <a:p>
            <a:pPr algn="just"/>
            <a:r>
              <a:rPr lang="tr-TR" sz="1100" dirty="0">
                <a:latin typeface="Times New Roman" panose="02020603050405020304" pitchFamily="18" charset="0"/>
                <a:cs typeface="Times New Roman" panose="02020603050405020304" pitchFamily="18" charset="0"/>
              </a:rPr>
              <a:t>     giriş yapılması tavsiye olunur.</a:t>
            </a:r>
          </a:p>
          <a:p>
            <a:pPr algn="just"/>
            <a:endParaRPr lang="tr-TR" sz="1100" dirty="0">
              <a:latin typeface="Times New Roman" panose="02020603050405020304" pitchFamily="18" charset="0"/>
              <a:cs typeface="Times New Roman" panose="02020603050405020304" pitchFamily="18" charset="0"/>
            </a:endParaRPr>
          </a:p>
          <a:p>
            <a:pPr algn="just"/>
            <a:r>
              <a:rPr lang="tr-TR" sz="1100" dirty="0">
                <a:latin typeface="Times New Roman" panose="02020603050405020304" pitchFamily="18" charset="0"/>
                <a:cs typeface="Times New Roman" panose="02020603050405020304" pitchFamily="18" charset="0"/>
              </a:rPr>
              <a:t>2- Sınavlar farklı soru türlerini içerebilir (çoktan seçmeli, doğru/yanlış, kısa cevap vb.).</a:t>
            </a:r>
          </a:p>
          <a:p>
            <a:pPr algn="just"/>
            <a:endParaRPr lang="tr-TR" sz="1100" dirty="0">
              <a:latin typeface="Times New Roman" panose="02020603050405020304" pitchFamily="18" charset="0"/>
              <a:cs typeface="Times New Roman" panose="02020603050405020304" pitchFamily="18" charset="0"/>
            </a:endParaRPr>
          </a:p>
          <a:p>
            <a:pPr algn="just"/>
            <a:r>
              <a:rPr lang="tr-TR" sz="1100" dirty="0">
                <a:latin typeface="Times New Roman" panose="02020603050405020304" pitchFamily="18" charset="0"/>
                <a:cs typeface="Times New Roman" panose="02020603050405020304" pitchFamily="18" charset="0"/>
              </a:rPr>
              <a:t>3- Tüm sınavlar belirtilen saatte otomatik olarak başlar ve belirtilen saatte otomatik olarak kapanarak biter.</a:t>
            </a:r>
          </a:p>
          <a:p>
            <a:pPr algn="just"/>
            <a:endParaRPr lang="tr-TR" sz="1100" dirty="0">
              <a:latin typeface="Times New Roman" panose="02020603050405020304" pitchFamily="18" charset="0"/>
              <a:cs typeface="Times New Roman" panose="02020603050405020304" pitchFamily="18" charset="0"/>
            </a:endParaRPr>
          </a:p>
          <a:p>
            <a:pPr algn="just"/>
            <a:r>
              <a:rPr lang="tr-TR" sz="1100" dirty="0">
                <a:latin typeface="Times New Roman" panose="02020603050405020304" pitchFamily="18" charset="0"/>
                <a:cs typeface="Times New Roman" panose="02020603050405020304" pitchFamily="18" charset="0"/>
              </a:rPr>
              <a:t>4- Sınav boyunca bitime kalan süre ekranda gösterilir. </a:t>
            </a:r>
          </a:p>
          <a:p>
            <a:pPr algn="just"/>
            <a:endParaRPr lang="tr-TR" sz="1100" dirty="0">
              <a:latin typeface="Times New Roman" panose="02020603050405020304" pitchFamily="18" charset="0"/>
              <a:cs typeface="Times New Roman" panose="02020603050405020304" pitchFamily="18" charset="0"/>
            </a:endParaRPr>
          </a:p>
          <a:p>
            <a:pPr algn="just"/>
            <a:r>
              <a:rPr lang="tr-TR" sz="1100" dirty="0">
                <a:latin typeface="Times New Roman" panose="02020603050405020304" pitchFamily="18" charset="0"/>
                <a:cs typeface="Times New Roman" panose="02020603050405020304" pitchFamily="18" charset="0"/>
              </a:rPr>
              <a:t>5- Sınav esnasında, her sayfada bir soru ve o soruya ait seçenekler gösterilir. </a:t>
            </a:r>
          </a:p>
          <a:p>
            <a:pPr algn="just"/>
            <a:endParaRPr lang="tr-TR" sz="1100" dirty="0">
              <a:latin typeface="Times New Roman" panose="02020603050405020304" pitchFamily="18" charset="0"/>
              <a:cs typeface="Times New Roman" panose="02020603050405020304" pitchFamily="18" charset="0"/>
            </a:endParaRPr>
          </a:p>
          <a:p>
            <a:pPr algn="just"/>
            <a:r>
              <a:rPr lang="tr-TR" sz="1100" dirty="0">
                <a:latin typeface="Times New Roman" panose="02020603050405020304" pitchFamily="18" charset="0"/>
                <a:cs typeface="Times New Roman" panose="02020603050405020304" pitchFamily="18" charset="0"/>
              </a:rPr>
              <a:t>6- Sınavını tamamlamadan önce öğrencimizin kullandığı sistemde herhangi bir nedenden dolayı (internet kesintisi, elektrik kesintisi </a:t>
            </a:r>
            <a:r>
              <a:rPr lang="tr-TR" sz="1100" dirty="0" err="1">
                <a:latin typeface="Times New Roman" panose="02020603050405020304" pitchFamily="18" charset="0"/>
                <a:cs typeface="Times New Roman" panose="02020603050405020304" pitchFamily="18" charset="0"/>
              </a:rPr>
              <a:t>vb</a:t>
            </a:r>
            <a:r>
              <a:rPr lang="tr-TR" sz="1100" dirty="0">
                <a:latin typeface="Times New Roman" panose="02020603050405020304" pitchFamily="18" charset="0"/>
                <a:cs typeface="Times New Roman" panose="02020603050405020304" pitchFamily="18" charset="0"/>
              </a:rPr>
              <a:t>) internet bağlantısında kopma meydana geldiğinde </a:t>
            </a:r>
            <a:r>
              <a:rPr lang="tr-TR" sz="1100" u="sng" dirty="0">
                <a:latin typeface="Times New Roman" panose="02020603050405020304" pitchFamily="18" charset="0"/>
                <a:cs typeface="Times New Roman" panose="02020603050405020304" pitchFamily="18" charset="0"/>
              </a:rPr>
              <a:t>sınav süresi işlemeye devam eder</a:t>
            </a:r>
            <a:r>
              <a:rPr lang="tr-TR" sz="1100" dirty="0">
                <a:latin typeface="Times New Roman" panose="02020603050405020304" pitchFamily="18" charset="0"/>
                <a:cs typeface="Times New Roman" panose="02020603050405020304" pitchFamily="18" charset="0"/>
              </a:rPr>
              <a:t>. Öğrenci sınav zaman dilimi içerisinde sisteme tekrar döndüğünde </a:t>
            </a:r>
            <a:r>
              <a:rPr lang="tr-TR" sz="1100" u="sng" dirty="0">
                <a:latin typeface="Times New Roman" panose="02020603050405020304" pitchFamily="18" charset="0"/>
                <a:cs typeface="Times New Roman" panose="02020603050405020304" pitchFamily="18" charset="0"/>
              </a:rPr>
              <a:t>işlemeye devam eden sürenin kalan kısmını kullanır</a:t>
            </a:r>
            <a:r>
              <a:rPr lang="tr-TR" sz="1100" dirty="0">
                <a:latin typeface="Times New Roman" panose="02020603050405020304" pitchFamily="18" charset="0"/>
                <a:cs typeface="Times New Roman" panose="02020603050405020304" pitchFamily="18" charset="0"/>
              </a:rPr>
              <a:t>. İnternet bağlantısında kopma yaşanan süreye kadar cevaplanmış </a:t>
            </a:r>
            <a:r>
              <a:rPr lang="tr-TR" sz="1100">
                <a:latin typeface="Times New Roman" panose="02020603050405020304" pitchFamily="18" charset="0"/>
                <a:cs typeface="Times New Roman" panose="02020603050405020304" pitchFamily="18" charset="0"/>
              </a:rPr>
              <a:t>olan sınav soruları </a:t>
            </a:r>
            <a:r>
              <a:rPr lang="tr-TR" sz="1100" dirty="0">
                <a:latin typeface="Times New Roman" panose="02020603050405020304" pitchFamily="18" charset="0"/>
                <a:cs typeface="Times New Roman" panose="02020603050405020304" pitchFamily="18" charset="0"/>
              </a:rPr>
              <a:t>sistem tarafından otomatik olarak kaydedilir.</a:t>
            </a:r>
          </a:p>
          <a:p>
            <a:pPr algn="just"/>
            <a:endParaRPr lang="tr-TR" sz="1100" dirty="0">
              <a:latin typeface="Times New Roman" panose="02020603050405020304" pitchFamily="18" charset="0"/>
              <a:cs typeface="Times New Roman" panose="02020603050405020304" pitchFamily="18" charset="0"/>
            </a:endParaRPr>
          </a:p>
          <a:p>
            <a:pPr algn="just"/>
            <a:r>
              <a:rPr lang="tr-TR" sz="1100" dirty="0">
                <a:latin typeface="Times New Roman" panose="02020603050405020304" pitchFamily="18" charset="0"/>
                <a:cs typeface="Times New Roman" panose="02020603050405020304" pitchFamily="18" charset="0"/>
              </a:rPr>
              <a:t>    *Sınav sırasında internet bağlantısında kopma yaşanırsa yalnızca aynı IP üzerinde kalmak koşulu ile kalan süre doğrultusunda sınav devam eder. Başka bir bilgisayar veya mobil telefona geçildiği takdirde IP değiştiğinden sınava tekrar bağlantı mümkün olmayacaktır. </a:t>
            </a:r>
          </a:p>
          <a:p>
            <a:pPr algn="just"/>
            <a:endParaRPr lang="tr-TR" sz="1100" dirty="0">
              <a:latin typeface="Times New Roman" panose="02020603050405020304" pitchFamily="18" charset="0"/>
              <a:cs typeface="Times New Roman" panose="02020603050405020304" pitchFamily="18" charset="0"/>
            </a:endParaRPr>
          </a:p>
          <a:p>
            <a:pPr algn="just"/>
            <a:r>
              <a:rPr lang="tr-TR" sz="1100" dirty="0">
                <a:latin typeface="Times New Roman" panose="02020603050405020304" pitchFamily="18" charset="0"/>
                <a:cs typeface="Times New Roman" panose="02020603050405020304" pitchFamily="18" charset="0"/>
              </a:rPr>
              <a:t>7- “Sınavı Bitir” ikonuna ancak sınavın bittiğine emin olunduğunda basılmalıdır. Zamansız veya yanlışlıkla basıldığında ve “sınavı bitirmek istiyor musunuz?” sorusuna “evet” yanıtı verildiğinde sistem kişiyi sınavdan çıkarır. </a:t>
            </a:r>
          </a:p>
          <a:p>
            <a:pPr algn="just"/>
            <a:endParaRPr lang="tr-TR" sz="1100" dirty="0">
              <a:latin typeface="Times New Roman" panose="02020603050405020304" pitchFamily="18" charset="0"/>
              <a:cs typeface="Times New Roman" panose="02020603050405020304" pitchFamily="18" charset="0"/>
            </a:endParaRPr>
          </a:p>
          <a:p>
            <a:pPr algn="just"/>
            <a:r>
              <a:rPr lang="tr-TR" sz="1100" dirty="0">
                <a:latin typeface="Times New Roman" panose="02020603050405020304" pitchFamily="18" charset="0"/>
                <a:cs typeface="Times New Roman" panose="02020603050405020304" pitchFamily="18" charset="0"/>
              </a:rPr>
              <a:t>8- Sınav süresi içerisinde herhangi bir sorudan başlanılabilir veya sorular arasında geri dönüşler yapılabilir. Sınav ekranında “İleri”, “Geri” ve “Kaydet” butonuna tıklandığında cevaplar kaydedilir. </a:t>
            </a:r>
          </a:p>
          <a:p>
            <a:pPr algn="just"/>
            <a:endParaRPr lang="tr-TR" sz="1100" dirty="0">
              <a:latin typeface="Times New Roman" panose="02020603050405020304" pitchFamily="18" charset="0"/>
              <a:cs typeface="Times New Roman" panose="02020603050405020304" pitchFamily="18" charset="0"/>
            </a:endParaRPr>
          </a:p>
          <a:p>
            <a:pPr algn="just"/>
            <a:r>
              <a:rPr lang="tr-TR" sz="1100" dirty="0">
                <a:latin typeface="Times New Roman" panose="02020603050405020304" pitchFamily="18" charset="0"/>
                <a:cs typeface="Times New Roman" panose="02020603050405020304" pitchFamily="18" charset="0"/>
              </a:rPr>
              <a:t>9- Soruların değeri, derslerin ağırlığına göre değişmektedir. Yanlış doğruyu götürmez.</a:t>
            </a:r>
          </a:p>
          <a:p>
            <a:pPr algn="just"/>
            <a:endParaRPr lang="tr-TR" sz="1100" dirty="0">
              <a:latin typeface="Times New Roman" panose="02020603050405020304" pitchFamily="18" charset="0"/>
              <a:cs typeface="Times New Roman" panose="02020603050405020304" pitchFamily="18" charset="0"/>
            </a:endParaRPr>
          </a:p>
          <a:p>
            <a:pPr algn="just"/>
            <a:r>
              <a:rPr lang="tr-TR" sz="1100" dirty="0">
                <a:latin typeface="Times New Roman" panose="02020603050405020304" pitchFamily="18" charset="0"/>
                <a:cs typeface="Times New Roman" panose="02020603050405020304" pitchFamily="18" charset="0"/>
              </a:rPr>
              <a:t>10- Sınav sırasında bağlantı vb. sorun ile karşılaşıldığında sınıf </a:t>
            </a:r>
            <a:r>
              <a:rPr lang="tr-TR" sz="1100" dirty="0" err="1">
                <a:latin typeface="Times New Roman" panose="02020603050405020304" pitchFamily="18" charset="0"/>
                <a:cs typeface="Times New Roman" panose="02020603050405020304" pitchFamily="18" charset="0"/>
              </a:rPr>
              <a:t>WhatsApp</a:t>
            </a:r>
            <a:r>
              <a:rPr lang="tr-TR" sz="1100" dirty="0">
                <a:latin typeface="Times New Roman" panose="02020603050405020304" pitchFamily="18" charset="0"/>
                <a:cs typeface="Times New Roman" panose="02020603050405020304" pitchFamily="18" charset="0"/>
              </a:rPr>
              <a:t> grupları üzerinden ya da “0222 23913 03/4430” numaralı telefondan bize ulaşabilirsiniz. </a:t>
            </a:r>
          </a:p>
          <a:p>
            <a:pPr algn="just"/>
            <a:endParaRPr lang="tr-TR" sz="1100" dirty="0">
              <a:latin typeface="Times New Roman" panose="02020603050405020304" pitchFamily="18" charset="0"/>
              <a:cs typeface="Times New Roman" panose="02020603050405020304" pitchFamily="18" charset="0"/>
            </a:endParaRPr>
          </a:p>
          <a:p>
            <a:pPr algn="just"/>
            <a:endParaRPr lang="tr-TR" sz="1100" dirty="0">
              <a:latin typeface="Times New Roman" panose="02020603050405020304" pitchFamily="18" charset="0"/>
              <a:cs typeface="Times New Roman" panose="02020603050405020304" pitchFamily="18" charset="0"/>
            </a:endParaRPr>
          </a:p>
          <a:p>
            <a:pPr algn="just"/>
            <a:r>
              <a:rPr lang="tr-TR" sz="1100" dirty="0">
                <a:latin typeface="Times New Roman" panose="02020603050405020304" pitchFamily="18" charset="0"/>
                <a:cs typeface="Times New Roman" panose="02020603050405020304" pitchFamily="18" charset="0"/>
              </a:rPr>
              <a:t> </a:t>
            </a:r>
          </a:p>
          <a:p>
            <a:pPr algn="just"/>
            <a:endParaRPr lang="tr-TR" sz="1100" dirty="0">
              <a:latin typeface="Times New Roman" panose="02020603050405020304" pitchFamily="18" charset="0"/>
              <a:cs typeface="Times New Roman" panose="02020603050405020304" pitchFamily="18" charset="0"/>
            </a:endParaRPr>
          </a:p>
        </p:txBody>
      </p:sp>
      <p:pic>
        <p:nvPicPr>
          <p:cNvPr id="5" name="Picture 2" descr="Kurumsal Kimlik | Eskişehir Osmangazi Üniversitesi">
            <a:extLst>
              <a:ext uri="{FF2B5EF4-FFF2-40B4-BE49-F238E27FC236}">
                <a16:creationId xmlns:a16="http://schemas.microsoft.com/office/drawing/2014/main" id="{EECA7D0E-3C9F-6D44-8BBE-FDEA6325E017}"/>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928302" y="283293"/>
            <a:ext cx="2039532" cy="1995336"/>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a:extLst>
              <a:ext uri="{FF2B5EF4-FFF2-40B4-BE49-F238E27FC236}">
                <a16:creationId xmlns:a16="http://schemas.microsoft.com/office/drawing/2014/main" id="{16768281-9AEB-BA45-AA42-DCDE872C326A}"/>
              </a:ext>
            </a:extLst>
          </p:cNvPr>
          <p:cNvSpPr txBox="1"/>
          <p:nvPr/>
        </p:nvSpPr>
        <p:spPr>
          <a:xfrm>
            <a:off x="1343063" y="5611836"/>
            <a:ext cx="9367327" cy="461665"/>
          </a:xfrm>
          <a:prstGeom prst="rect">
            <a:avLst/>
          </a:prstGeom>
          <a:noFill/>
        </p:spPr>
        <p:txBody>
          <a:bodyPr wrap="square" rtlCol="0">
            <a:spAutoFit/>
          </a:bodyPr>
          <a:lstStyle/>
          <a:p>
            <a:pPr algn="ctr"/>
            <a:r>
              <a:rPr lang="tr-TR" sz="1200" dirty="0">
                <a:latin typeface="Times New Roman" panose="02020603050405020304" pitchFamily="18" charset="0"/>
                <a:cs typeface="Times New Roman" panose="02020603050405020304" pitchFamily="18" charset="0"/>
              </a:rPr>
              <a:t>Değerli öğrencilerimiz, yapılan sınavlarınız bir öz değerlendirmedir. Sınavlarınızda o ana kadar edinmiş olduğunuz bilgi ve becerinizin sınanması amaçlanmıştır. Sizlerden beklentimiz, sahip olduğunuz bilgilerle size yöneltilen soruların cevaplanması ve etik kurullara uymanızdır.</a:t>
            </a:r>
          </a:p>
        </p:txBody>
      </p:sp>
    </p:spTree>
    <p:extLst>
      <p:ext uri="{BB962C8B-B14F-4D97-AF65-F5344CB8AC3E}">
        <p14:creationId xmlns:p14="http://schemas.microsoft.com/office/powerpoint/2010/main" val="2689620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C9F7511A-3892-6B4C-B45A-6FB883C6CA28}"/>
              </a:ext>
            </a:extLst>
          </p:cNvPr>
          <p:cNvSpPr txBox="1"/>
          <p:nvPr/>
        </p:nvSpPr>
        <p:spPr>
          <a:xfrm>
            <a:off x="2421938" y="381458"/>
            <a:ext cx="6766788" cy="1631216"/>
          </a:xfrm>
          <a:prstGeom prst="rect">
            <a:avLst/>
          </a:prstGeom>
          <a:noFill/>
        </p:spPr>
        <p:txBody>
          <a:bodyPr wrap="none" rtlCol="0">
            <a:spAutoFit/>
          </a:bodyPr>
          <a:lstStyle/>
          <a:p>
            <a:pPr algn="ctr"/>
            <a:r>
              <a:rPr lang="tr-TR" sz="2000" b="1" dirty="0">
                <a:latin typeface="Times New Roman" panose="02020603050405020304" pitchFamily="18" charset="0"/>
                <a:cs typeface="Times New Roman" panose="02020603050405020304" pitchFamily="18" charset="0"/>
                <a:hlinkClick r:id="rId2"/>
              </a:rPr>
              <a:t>www.keyps.com.tr</a:t>
            </a:r>
            <a:r>
              <a:rPr lang="tr-TR" sz="2000" b="1" dirty="0">
                <a:latin typeface="Times New Roman" panose="02020603050405020304" pitchFamily="18" charset="0"/>
                <a:cs typeface="Times New Roman" panose="02020603050405020304" pitchFamily="18" charset="0"/>
              </a:rPr>
              <a:t> ÜZERİNDEN VEYA </a:t>
            </a:r>
          </a:p>
          <a:p>
            <a:pPr algn="ctr"/>
            <a:endParaRPr lang="tr-TR" sz="2000" b="1" dirty="0">
              <a:latin typeface="Times New Roman" panose="02020603050405020304" pitchFamily="18" charset="0"/>
              <a:cs typeface="Times New Roman" panose="02020603050405020304" pitchFamily="18" charset="0"/>
            </a:endParaRPr>
          </a:p>
          <a:p>
            <a:pPr algn="ctr"/>
            <a:r>
              <a:rPr lang="tr-TR" sz="2000" b="1" dirty="0">
                <a:latin typeface="Times New Roman" panose="02020603050405020304" pitchFamily="18" charset="0"/>
                <a:cs typeface="Times New Roman" panose="02020603050405020304" pitchFamily="18" charset="0"/>
              </a:rPr>
              <a:t>GOOGLE CHROME TARAYICINIZA </a:t>
            </a:r>
            <a:r>
              <a:rPr lang="tr-TR" sz="2000" b="1" dirty="0">
                <a:solidFill>
                  <a:srgbClr val="FF0000"/>
                </a:solidFill>
                <a:latin typeface="Times New Roman" panose="02020603050405020304" pitchFamily="18" charset="0"/>
                <a:cs typeface="Times New Roman" panose="02020603050405020304" pitchFamily="18" charset="0"/>
              </a:rPr>
              <a:t>KEYPS</a:t>
            </a:r>
            <a:r>
              <a:rPr lang="tr-TR" sz="2000" b="1" dirty="0">
                <a:latin typeface="Times New Roman" panose="02020603050405020304" pitchFamily="18" charset="0"/>
                <a:cs typeface="Times New Roman" panose="02020603050405020304" pitchFamily="18" charset="0"/>
              </a:rPr>
              <a:t> YAZARAK</a:t>
            </a:r>
          </a:p>
          <a:p>
            <a:pPr algn="ctr"/>
            <a:r>
              <a:rPr lang="tr-TR" sz="2000" b="1" dirty="0">
                <a:latin typeface="Times New Roman" panose="02020603050405020304" pitchFamily="18" charset="0"/>
                <a:cs typeface="Times New Roman" panose="02020603050405020304" pitchFamily="18" charset="0"/>
              </a:rPr>
              <a:t> </a:t>
            </a:r>
          </a:p>
          <a:p>
            <a:pPr algn="ctr"/>
            <a:r>
              <a:rPr lang="tr-TR" sz="2000" b="1" dirty="0">
                <a:latin typeface="Times New Roman" panose="02020603050405020304" pitchFamily="18" charset="0"/>
                <a:cs typeface="Times New Roman" panose="02020603050405020304" pitchFamily="18" charset="0"/>
              </a:rPr>
              <a:t>SİSTEME </a:t>
            </a:r>
            <a:r>
              <a:rPr lang="tr-TR" sz="2000" b="1" u="sng" dirty="0">
                <a:latin typeface="Times New Roman" panose="02020603050405020304" pitchFamily="18" charset="0"/>
                <a:cs typeface="Times New Roman" panose="02020603050405020304" pitchFamily="18" charset="0"/>
              </a:rPr>
              <a:t>GİRİŞ </a:t>
            </a:r>
            <a:r>
              <a:rPr lang="tr-TR" sz="2000" b="1" dirty="0">
                <a:latin typeface="Times New Roman" panose="02020603050405020304" pitchFamily="18" charset="0"/>
                <a:cs typeface="Times New Roman" panose="02020603050405020304" pitchFamily="18" charset="0"/>
              </a:rPr>
              <a:t>YAPABİLİRSİNİZ.</a:t>
            </a:r>
          </a:p>
        </p:txBody>
      </p:sp>
      <p:pic>
        <p:nvPicPr>
          <p:cNvPr id="4" name="Resim 3">
            <a:extLst>
              <a:ext uri="{FF2B5EF4-FFF2-40B4-BE49-F238E27FC236}">
                <a16:creationId xmlns:a16="http://schemas.microsoft.com/office/drawing/2014/main" id="{77FD6713-F10B-6546-8A0A-31E9CE6609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086" y="4229773"/>
            <a:ext cx="4876177" cy="2565674"/>
          </a:xfrm>
          <a:prstGeom prst="rect">
            <a:avLst/>
          </a:prstGeom>
        </p:spPr>
      </p:pic>
      <p:sp>
        <p:nvSpPr>
          <p:cNvPr id="6" name="Metin kutusu 5">
            <a:extLst>
              <a:ext uri="{FF2B5EF4-FFF2-40B4-BE49-F238E27FC236}">
                <a16:creationId xmlns:a16="http://schemas.microsoft.com/office/drawing/2014/main" id="{C02C3E76-CC82-C449-933E-A9728CC68672}"/>
              </a:ext>
            </a:extLst>
          </p:cNvPr>
          <p:cNvSpPr txBox="1"/>
          <p:nvPr/>
        </p:nvSpPr>
        <p:spPr>
          <a:xfrm>
            <a:off x="3442656" y="2703573"/>
            <a:ext cx="5150069" cy="1631216"/>
          </a:xfrm>
          <a:prstGeom prst="rect">
            <a:avLst/>
          </a:prstGeom>
          <a:noFill/>
        </p:spPr>
        <p:txBody>
          <a:bodyPr wrap="square" rtlCol="0">
            <a:spAutoFit/>
          </a:bodyPr>
          <a:lstStyle/>
          <a:p>
            <a:pPr algn="ctr"/>
            <a:r>
              <a:rPr lang="tr-TR" sz="2000" b="1" dirty="0">
                <a:solidFill>
                  <a:srgbClr val="FF0000"/>
                </a:solidFill>
                <a:latin typeface="Times New Roman" panose="02020603050405020304" pitchFamily="18" charset="0"/>
                <a:cs typeface="Times New Roman" panose="02020603050405020304" pitchFamily="18" charset="0"/>
              </a:rPr>
              <a:t>NOT: </a:t>
            </a:r>
            <a:r>
              <a:rPr lang="tr-TR" sz="2000" b="1" dirty="0">
                <a:highlight>
                  <a:srgbClr val="C0C0C0"/>
                </a:highlight>
                <a:latin typeface="Times New Roman" panose="02020603050405020304" pitchFamily="18" charset="0"/>
                <a:cs typeface="Times New Roman" panose="02020603050405020304" pitchFamily="18" charset="0"/>
              </a:rPr>
              <a:t>MAC/IOS </a:t>
            </a:r>
            <a:r>
              <a:rPr lang="tr-TR" sz="2000" b="1" dirty="0">
                <a:latin typeface="Times New Roman" panose="02020603050405020304" pitchFamily="18" charset="0"/>
                <a:cs typeface="Times New Roman" panose="02020603050405020304" pitchFamily="18" charset="0"/>
              </a:rPr>
              <a:t>TABANLI BİLGİSAYAR</a:t>
            </a:r>
          </a:p>
          <a:p>
            <a:pPr algn="ctr"/>
            <a:r>
              <a:rPr lang="tr-TR" sz="2000" b="1" dirty="0">
                <a:latin typeface="Times New Roman" panose="02020603050405020304" pitchFamily="18" charset="0"/>
                <a:cs typeface="Times New Roman" panose="02020603050405020304" pitchFamily="18" charset="0"/>
              </a:rPr>
              <a:t>KULLANICILARI </a:t>
            </a:r>
            <a:r>
              <a:rPr lang="tr-TR" sz="2000" b="1" dirty="0">
                <a:solidFill>
                  <a:srgbClr val="FF0000"/>
                </a:solidFill>
                <a:latin typeface="Times New Roman" panose="02020603050405020304" pitchFamily="18" charset="0"/>
                <a:cs typeface="Times New Roman" panose="02020603050405020304" pitchFamily="18" charset="0"/>
              </a:rPr>
              <a:t>SAFARİ TARAYICI </a:t>
            </a:r>
            <a:r>
              <a:rPr lang="tr-TR" sz="2000" b="1" dirty="0">
                <a:latin typeface="Times New Roman" panose="02020603050405020304" pitchFamily="18" charset="0"/>
                <a:cs typeface="Times New Roman" panose="02020603050405020304" pitchFamily="18" charset="0"/>
              </a:rPr>
              <a:t>YERİNE</a:t>
            </a:r>
          </a:p>
          <a:p>
            <a:pPr algn="ctr"/>
            <a:r>
              <a:rPr lang="tr-TR" sz="2000" b="1" dirty="0">
                <a:latin typeface="Times New Roman" panose="02020603050405020304" pitchFamily="18" charset="0"/>
                <a:cs typeface="Times New Roman" panose="02020603050405020304" pitchFamily="18" charset="0"/>
              </a:rPr>
              <a:t>MUTLAKA </a:t>
            </a:r>
            <a:r>
              <a:rPr lang="tr-TR" sz="2000" b="1" dirty="0">
                <a:solidFill>
                  <a:srgbClr val="00B0F0"/>
                </a:solidFill>
                <a:latin typeface="Times New Roman" panose="02020603050405020304" pitchFamily="18" charset="0"/>
                <a:cs typeface="Times New Roman" panose="02020603050405020304" pitchFamily="18" charset="0"/>
              </a:rPr>
              <a:t>GOOGLE CHROME </a:t>
            </a:r>
            <a:r>
              <a:rPr lang="tr-TR" sz="2000" b="1" dirty="0">
                <a:latin typeface="Times New Roman" panose="02020603050405020304" pitchFamily="18" charset="0"/>
                <a:cs typeface="Times New Roman" panose="02020603050405020304" pitchFamily="18" charset="0"/>
              </a:rPr>
              <a:t>TARAYICI KULLANMALIDIR.</a:t>
            </a:r>
          </a:p>
        </p:txBody>
      </p:sp>
      <p:pic>
        <p:nvPicPr>
          <p:cNvPr id="7" name="Picture 2" descr="Kurumsal Kimlik | Eskişehir Osmangazi Üniversitesi">
            <a:extLst>
              <a:ext uri="{FF2B5EF4-FFF2-40B4-BE49-F238E27FC236}">
                <a16:creationId xmlns:a16="http://schemas.microsoft.com/office/drawing/2014/main" id="{9223F67E-E4EB-EA4D-8B72-DC2896D5ED08}"/>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9742564" y="96223"/>
            <a:ext cx="2039532" cy="1995336"/>
          </a:xfrm>
          <a:prstGeom prst="rect">
            <a:avLst/>
          </a:prstGeom>
          <a:noFill/>
          <a:extLst>
            <a:ext uri="{909E8E84-426E-40DD-AFC4-6F175D3DCCD1}">
              <a14:hiddenFill xmlns:a14="http://schemas.microsoft.com/office/drawing/2010/main">
                <a:solidFill>
                  <a:srgbClr val="FFFFFF"/>
                </a:solidFill>
              </a14:hiddenFill>
            </a:ext>
          </a:extLst>
        </p:spPr>
      </p:pic>
      <p:pic>
        <p:nvPicPr>
          <p:cNvPr id="9" name="Resim 8">
            <a:extLst>
              <a:ext uri="{FF2B5EF4-FFF2-40B4-BE49-F238E27FC236}">
                <a16:creationId xmlns:a16="http://schemas.microsoft.com/office/drawing/2014/main" id="{9B414B3F-F01F-2342-861C-1BD55046A3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45902" y="4478884"/>
            <a:ext cx="4393324" cy="1696177"/>
          </a:xfrm>
          <a:prstGeom prst="rect">
            <a:avLst/>
          </a:prstGeom>
        </p:spPr>
      </p:pic>
      <p:sp>
        <p:nvSpPr>
          <p:cNvPr id="10" name="Sağ Ok 9">
            <a:extLst>
              <a:ext uri="{FF2B5EF4-FFF2-40B4-BE49-F238E27FC236}">
                <a16:creationId xmlns:a16="http://schemas.microsoft.com/office/drawing/2014/main" id="{288D02A9-595D-BA40-AE21-45403CD124FB}"/>
              </a:ext>
            </a:extLst>
          </p:cNvPr>
          <p:cNvSpPr/>
          <p:nvPr/>
        </p:nvSpPr>
        <p:spPr>
          <a:xfrm>
            <a:off x="5609135" y="4894406"/>
            <a:ext cx="1398444" cy="8651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252083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4FB3B2FC-F0E0-2741-B45C-167B01F79E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0502" y="1021449"/>
            <a:ext cx="5550995" cy="4815102"/>
          </a:xfrm>
          <a:prstGeom prst="rect">
            <a:avLst/>
          </a:prstGeom>
        </p:spPr>
      </p:pic>
      <p:pic>
        <p:nvPicPr>
          <p:cNvPr id="4" name="Picture 2" descr="Kurumsal Kimlik | Eskişehir Osmangazi Üniversitesi">
            <a:extLst>
              <a:ext uri="{FF2B5EF4-FFF2-40B4-BE49-F238E27FC236}">
                <a16:creationId xmlns:a16="http://schemas.microsoft.com/office/drawing/2014/main" id="{25616392-0905-A44D-AC1A-3ACCE5D237A9}"/>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742564" y="96223"/>
            <a:ext cx="2039532" cy="1995336"/>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6">
            <a:extLst>
              <a:ext uri="{FF2B5EF4-FFF2-40B4-BE49-F238E27FC236}">
                <a16:creationId xmlns:a16="http://schemas.microsoft.com/office/drawing/2014/main" id="{3EE9AC38-F34E-8B46-A2E7-33DACD584AA6}"/>
              </a:ext>
            </a:extLst>
          </p:cNvPr>
          <p:cNvSpPr txBox="1"/>
          <p:nvPr/>
        </p:nvSpPr>
        <p:spPr>
          <a:xfrm>
            <a:off x="409904" y="1485726"/>
            <a:ext cx="2943664" cy="3785652"/>
          </a:xfrm>
          <a:prstGeom prst="rect">
            <a:avLst/>
          </a:prstGeom>
          <a:noFill/>
        </p:spPr>
        <p:txBody>
          <a:bodyPr wrap="square" rtlCol="0">
            <a:spAutoFit/>
          </a:bodyPr>
          <a:lstStyle/>
          <a:p>
            <a:r>
              <a:rPr lang="tr-TR" sz="2400" b="1" dirty="0">
                <a:latin typeface="Times New Roman" panose="02020603050405020304" pitchFamily="18" charset="0"/>
                <a:cs typeface="Times New Roman" panose="02020603050405020304" pitchFamily="18" charset="0"/>
              </a:rPr>
              <a:t>SİZE TANIMLANMIŞ OLAN ALANA GEREKLİ BİLGİLERİNİZİ YAZDIKTAN SONRA </a:t>
            </a:r>
          </a:p>
          <a:p>
            <a:r>
              <a:rPr lang="tr-TR" sz="2400" b="1" dirty="0">
                <a:solidFill>
                  <a:schemeClr val="bg1"/>
                </a:solidFill>
                <a:highlight>
                  <a:srgbClr val="FF0000"/>
                </a:highlight>
                <a:latin typeface="Times New Roman" panose="02020603050405020304" pitchFamily="18" charset="0"/>
                <a:cs typeface="Times New Roman" panose="02020603050405020304" pitchFamily="18" charset="0"/>
              </a:rPr>
              <a:t>GİRİŞ YAP</a:t>
            </a:r>
            <a:r>
              <a:rPr lang="tr-TR" sz="2400" b="1" dirty="0">
                <a:latin typeface="Times New Roman" panose="02020603050405020304" pitchFamily="18" charset="0"/>
                <a:cs typeface="Times New Roman" panose="02020603050405020304" pitchFamily="18" charset="0"/>
              </a:rPr>
              <a:t> BUTONUNA TIKLAYINIZ.</a:t>
            </a:r>
          </a:p>
        </p:txBody>
      </p:sp>
    </p:spTree>
    <p:extLst>
      <p:ext uri="{BB962C8B-B14F-4D97-AF65-F5344CB8AC3E}">
        <p14:creationId xmlns:p14="http://schemas.microsoft.com/office/powerpoint/2010/main" val="2589827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2DB5A18B-C1A9-3646-A615-35EDFE3578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6039" y="1291292"/>
            <a:ext cx="8508433" cy="4901597"/>
          </a:xfrm>
          <a:prstGeom prst="rect">
            <a:avLst/>
          </a:prstGeom>
        </p:spPr>
      </p:pic>
      <p:sp>
        <p:nvSpPr>
          <p:cNvPr id="4" name="Metin kutusu 3">
            <a:extLst>
              <a:ext uri="{FF2B5EF4-FFF2-40B4-BE49-F238E27FC236}">
                <a16:creationId xmlns:a16="http://schemas.microsoft.com/office/drawing/2014/main" id="{008AC0A3-9205-4C4C-AF15-69BC53ECA924}"/>
              </a:ext>
            </a:extLst>
          </p:cNvPr>
          <p:cNvSpPr txBox="1"/>
          <p:nvPr/>
        </p:nvSpPr>
        <p:spPr>
          <a:xfrm>
            <a:off x="2676330" y="319229"/>
            <a:ext cx="6877204" cy="523220"/>
          </a:xfrm>
          <a:prstGeom prst="rect">
            <a:avLst/>
          </a:prstGeom>
          <a:noFill/>
        </p:spPr>
        <p:txBody>
          <a:bodyPr wrap="none" rtlCol="0">
            <a:spAutoFit/>
          </a:bodyPr>
          <a:lstStyle/>
          <a:p>
            <a:r>
              <a:rPr lang="tr-TR" sz="2800" b="1" dirty="0">
                <a:latin typeface="Times New Roman" panose="02020603050405020304" pitchFamily="18" charset="0"/>
                <a:cs typeface="Times New Roman" panose="02020603050405020304" pitchFamily="18" charset="0"/>
              </a:rPr>
              <a:t>KEYPS ÖĞRENCİ KULLANICI EKRANI</a:t>
            </a:r>
          </a:p>
        </p:txBody>
      </p:sp>
      <p:sp>
        <p:nvSpPr>
          <p:cNvPr id="5" name="Dikdörtgen 4">
            <a:extLst>
              <a:ext uri="{FF2B5EF4-FFF2-40B4-BE49-F238E27FC236}">
                <a16:creationId xmlns:a16="http://schemas.microsoft.com/office/drawing/2014/main" id="{584760C9-B3B3-B442-8A29-4453797A0A7B}"/>
              </a:ext>
            </a:extLst>
          </p:cNvPr>
          <p:cNvSpPr/>
          <p:nvPr/>
        </p:nvSpPr>
        <p:spPr>
          <a:xfrm>
            <a:off x="4214812" y="3429000"/>
            <a:ext cx="5338721" cy="20431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Picture 2" descr="Kurumsal Kimlik | Eskişehir Osmangazi Üniversitesi">
            <a:extLst>
              <a:ext uri="{FF2B5EF4-FFF2-40B4-BE49-F238E27FC236}">
                <a16:creationId xmlns:a16="http://schemas.microsoft.com/office/drawing/2014/main" id="{D3894140-B486-4440-A9EC-FEF264FF6907}"/>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742564" y="96223"/>
            <a:ext cx="2039532" cy="1995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8399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E02B5A2F-0C4E-6948-A084-3DDBC71D6CA1}"/>
              </a:ext>
            </a:extLst>
          </p:cNvPr>
          <p:cNvPicPr>
            <a:picLocks noChangeAspect="1"/>
          </p:cNvPicPr>
          <p:nvPr/>
        </p:nvPicPr>
        <p:blipFill rotWithShape="1">
          <a:blip r:embed="rId2">
            <a:extLst>
              <a:ext uri="{28A0092B-C50C-407E-A947-70E740481C1C}">
                <a14:useLocalDpi xmlns:a14="http://schemas.microsoft.com/office/drawing/2010/main" val="0"/>
              </a:ext>
            </a:extLst>
          </a:blip>
          <a:srcRect t="-1" b="39957"/>
          <a:stretch/>
        </p:blipFill>
        <p:spPr>
          <a:xfrm>
            <a:off x="1114096" y="842449"/>
            <a:ext cx="8972879" cy="5658363"/>
          </a:xfrm>
          <a:prstGeom prst="rect">
            <a:avLst/>
          </a:prstGeom>
        </p:spPr>
      </p:pic>
      <p:sp>
        <p:nvSpPr>
          <p:cNvPr id="5" name="Dikdörtgen 4">
            <a:extLst>
              <a:ext uri="{FF2B5EF4-FFF2-40B4-BE49-F238E27FC236}">
                <a16:creationId xmlns:a16="http://schemas.microsoft.com/office/drawing/2014/main" id="{9DE9E3D6-9EF7-0B44-90E6-DEFDC0B4BC2A}"/>
              </a:ext>
            </a:extLst>
          </p:cNvPr>
          <p:cNvSpPr/>
          <p:nvPr/>
        </p:nvSpPr>
        <p:spPr>
          <a:xfrm>
            <a:off x="4312279" y="5407536"/>
            <a:ext cx="4414838" cy="4932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a:extLst>
              <a:ext uri="{FF2B5EF4-FFF2-40B4-BE49-F238E27FC236}">
                <a16:creationId xmlns:a16="http://schemas.microsoft.com/office/drawing/2014/main" id="{F6093C77-E22C-704B-987F-A553CAA86BD2}"/>
              </a:ext>
            </a:extLst>
          </p:cNvPr>
          <p:cNvSpPr/>
          <p:nvPr/>
        </p:nvSpPr>
        <p:spPr>
          <a:xfrm>
            <a:off x="4312279" y="6125582"/>
            <a:ext cx="4414838" cy="285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Metin kutusu 9">
            <a:extLst>
              <a:ext uri="{FF2B5EF4-FFF2-40B4-BE49-F238E27FC236}">
                <a16:creationId xmlns:a16="http://schemas.microsoft.com/office/drawing/2014/main" id="{DFDDF125-D3C3-AE47-9992-F57A0FC41204}"/>
              </a:ext>
            </a:extLst>
          </p:cNvPr>
          <p:cNvSpPr txBox="1"/>
          <p:nvPr/>
        </p:nvSpPr>
        <p:spPr>
          <a:xfrm>
            <a:off x="305457" y="4945018"/>
            <a:ext cx="2900363" cy="1631216"/>
          </a:xfrm>
          <a:prstGeom prst="rect">
            <a:avLst/>
          </a:prstGeom>
          <a:noFill/>
        </p:spPr>
        <p:txBody>
          <a:bodyPr wrap="square" rtlCol="0">
            <a:spAutoFit/>
          </a:bodyPr>
          <a:lstStyle/>
          <a:p>
            <a:r>
              <a:rPr lang="tr-TR" sz="2000" b="1" dirty="0">
                <a:latin typeface="Times New Roman" panose="02020603050405020304" pitchFamily="18" charset="0"/>
                <a:cs typeface="Times New Roman" panose="02020603050405020304" pitchFamily="18" charset="0"/>
              </a:rPr>
              <a:t>SINAV GÜNÜNDE </a:t>
            </a:r>
            <a:r>
              <a:rPr lang="tr-TR" sz="2000" b="1" dirty="0">
                <a:solidFill>
                  <a:srgbClr val="0070C0"/>
                </a:solidFill>
                <a:latin typeface="Times New Roman" panose="02020603050405020304" pitchFamily="18" charset="0"/>
                <a:cs typeface="Times New Roman" panose="02020603050405020304" pitchFamily="18" charset="0"/>
              </a:rPr>
              <a:t>«KURAMSAL SINAVLAR» </a:t>
            </a:r>
            <a:r>
              <a:rPr lang="tr-TR" sz="2000" b="1" dirty="0">
                <a:latin typeface="Times New Roman" panose="02020603050405020304" pitchFamily="18" charset="0"/>
                <a:cs typeface="Times New Roman" panose="02020603050405020304" pitchFamily="18" charset="0"/>
              </a:rPr>
              <a:t>BUTONUNA TIKLAYINIZ</a:t>
            </a:r>
          </a:p>
        </p:txBody>
      </p:sp>
      <p:sp>
        <p:nvSpPr>
          <p:cNvPr id="11" name="Yukarı Ok 10">
            <a:extLst>
              <a:ext uri="{FF2B5EF4-FFF2-40B4-BE49-F238E27FC236}">
                <a16:creationId xmlns:a16="http://schemas.microsoft.com/office/drawing/2014/main" id="{84A367F6-DC8F-2043-90CD-633B9F886D98}"/>
              </a:ext>
            </a:extLst>
          </p:cNvPr>
          <p:cNvSpPr/>
          <p:nvPr/>
        </p:nvSpPr>
        <p:spPr>
          <a:xfrm>
            <a:off x="1657729" y="3876420"/>
            <a:ext cx="385003" cy="112457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2" name="Picture 2" descr="Kurumsal Kimlik | Eskişehir Osmangazi Üniversitesi">
            <a:extLst>
              <a:ext uri="{FF2B5EF4-FFF2-40B4-BE49-F238E27FC236}">
                <a16:creationId xmlns:a16="http://schemas.microsoft.com/office/drawing/2014/main" id="{98823863-457A-1A47-90B5-C693731712C1}"/>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928302" y="283293"/>
            <a:ext cx="2039532" cy="1995336"/>
          </a:xfrm>
          <a:prstGeom prst="rect">
            <a:avLst/>
          </a:prstGeom>
          <a:noFill/>
          <a:extLst>
            <a:ext uri="{909E8E84-426E-40DD-AFC4-6F175D3DCCD1}">
              <a14:hiddenFill xmlns:a14="http://schemas.microsoft.com/office/drawing/2010/main">
                <a:solidFill>
                  <a:srgbClr val="FFFFFF"/>
                </a:solidFill>
              </a14:hiddenFill>
            </a:ext>
          </a:extLst>
        </p:spPr>
      </p:pic>
      <p:sp>
        <p:nvSpPr>
          <p:cNvPr id="13" name="Metin kutusu 12">
            <a:extLst>
              <a:ext uri="{FF2B5EF4-FFF2-40B4-BE49-F238E27FC236}">
                <a16:creationId xmlns:a16="http://schemas.microsoft.com/office/drawing/2014/main" id="{B2DFC908-0E36-F645-9908-F7AF6B905D19}"/>
              </a:ext>
            </a:extLst>
          </p:cNvPr>
          <p:cNvSpPr txBox="1"/>
          <p:nvPr/>
        </p:nvSpPr>
        <p:spPr>
          <a:xfrm>
            <a:off x="1850230" y="261786"/>
            <a:ext cx="8033097" cy="523220"/>
          </a:xfrm>
          <a:prstGeom prst="rect">
            <a:avLst/>
          </a:prstGeom>
          <a:noFill/>
        </p:spPr>
        <p:txBody>
          <a:bodyPr wrap="none" rtlCol="0">
            <a:spAutoFit/>
          </a:bodyPr>
          <a:lstStyle/>
          <a:p>
            <a:r>
              <a:rPr lang="tr-TR" sz="2800" b="1" dirty="0">
                <a:latin typeface="Times New Roman" panose="02020603050405020304" pitchFamily="18" charset="0"/>
                <a:cs typeface="Times New Roman" panose="02020603050405020304" pitchFamily="18" charset="0"/>
              </a:rPr>
              <a:t>KEYPS ÖĞRENCİ SINAV KULLANICI EKRANI</a:t>
            </a:r>
          </a:p>
        </p:txBody>
      </p:sp>
    </p:spTree>
    <p:extLst>
      <p:ext uri="{BB962C8B-B14F-4D97-AF65-F5344CB8AC3E}">
        <p14:creationId xmlns:p14="http://schemas.microsoft.com/office/powerpoint/2010/main" val="497242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C3C4F8CC-377C-A644-AAC4-84EFCD807E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6825" y="842449"/>
            <a:ext cx="9658350" cy="6015551"/>
          </a:xfrm>
          <a:prstGeom prst="rect">
            <a:avLst/>
          </a:prstGeom>
        </p:spPr>
      </p:pic>
      <p:sp>
        <p:nvSpPr>
          <p:cNvPr id="4" name="Metin kutusu 3">
            <a:extLst>
              <a:ext uri="{FF2B5EF4-FFF2-40B4-BE49-F238E27FC236}">
                <a16:creationId xmlns:a16="http://schemas.microsoft.com/office/drawing/2014/main" id="{A8975043-9BA4-F641-8E0A-486BC31395FF}"/>
              </a:ext>
            </a:extLst>
          </p:cNvPr>
          <p:cNvSpPr txBox="1"/>
          <p:nvPr/>
        </p:nvSpPr>
        <p:spPr>
          <a:xfrm>
            <a:off x="8350288" y="5452020"/>
            <a:ext cx="3443287" cy="1323439"/>
          </a:xfrm>
          <a:prstGeom prst="rect">
            <a:avLst/>
          </a:prstGeom>
          <a:noFill/>
        </p:spPr>
        <p:txBody>
          <a:bodyPr wrap="square" rtlCol="0">
            <a:spAutoFit/>
          </a:bodyPr>
          <a:lstStyle/>
          <a:p>
            <a:pPr algn="ctr"/>
            <a:r>
              <a:rPr lang="tr-TR" sz="2000" b="1" dirty="0">
                <a:latin typeface="Times New Roman" panose="02020603050405020304" pitchFamily="18" charset="0"/>
                <a:cs typeface="Times New Roman" panose="02020603050405020304" pitchFamily="18" charset="0"/>
              </a:rPr>
              <a:t>SINAVA KATILMAK İÇİN ÖNCE </a:t>
            </a:r>
          </a:p>
          <a:p>
            <a:pPr algn="ctr"/>
            <a:r>
              <a:rPr lang="tr-TR" sz="2000" b="1" dirty="0">
                <a:solidFill>
                  <a:schemeClr val="bg1"/>
                </a:solidFill>
                <a:highlight>
                  <a:srgbClr val="0000FF"/>
                </a:highlight>
                <a:latin typeface="Times New Roman" panose="02020603050405020304" pitchFamily="18" charset="0"/>
                <a:cs typeface="Times New Roman" panose="02020603050405020304" pitchFamily="18" charset="0"/>
              </a:rPr>
              <a:t>SINAVA GİRİŞ </a:t>
            </a:r>
          </a:p>
          <a:p>
            <a:pPr algn="ctr"/>
            <a:r>
              <a:rPr lang="tr-TR" sz="2000" b="1" dirty="0">
                <a:latin typeface="Times New Roman" panose="02020603050405020304" pitchFamily="18" charset="0"/>
                <a:cs typeface="Times New Roman" panose="02020603050405020304" pitchFamily="18" charset="0"/>
              </a:rPr>
              <a:t>BUTONUNU TIKLAYINIZ</a:t>
            </a:r>
          </a:p>
        </p:txBody>
      </p:sp>
      <p:pic>
        <p:nvPicPr>
          <p:cNvPr id="5" name="Picture 2" descr="Kurumsal Kimlik | Eskişehir Osmangazi Üniversitesi">
            <a:extLst>
              <a:ext uri="{FF2B5EF4-FFF2-40B4-BE49-F238E27FC236}">
                <a16:creationId xmlns:a16="http://schemas.microsoft.com/office/drawing/2014/main" id="{F5C7B1E4-F233-CD42-8C3E-615FED1F47AD}"/>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928302" y="283293"/>
            <a:ext cx="2039532" cy="1995336"/>
          </a:xfrm>
          <a:prstGeom prst="rect">
            <a:avLst/>
          </a:prstGeom>
          <a:noFill/>
          <a:extLst>
            <a:ext uri="{909E8E84-426E-40DD-AFC4-6F175D3DCCD1}">
              <a14:hiddenFill xmlns:a14="http://schemas.microsoft.com/office/drawing/2010/main">
                <a:solidFill>
                  <a:srgbClr val="FFFFFF"/>
                </a:solidFill>
              </a14:hiddenFill>
            </a:ext>
          </a:extLst>
        </p:spPr>
      </p:pic>
      <p:sp>
        <p:nvSpPr>
          <p:cNvPr id="6" name="Yukarı Ok 5">
            <a:extLst>
              <a:ext uri="{FF2B5EF4-FFF2-40B4-BE49-F238E27FC236}">
                <a16:creationId xmlns:a16="http://schemas.microsoft.com/office/drawing/2014/main" id="{766C06D8-8FB3-0449-AAB4-2048990C4BF3}"/>
              </a:ext>
            </a:extLst>
          </p:cNvPr>
          <p:cNvSpPr/>
          <p:nvPr/>
        </p:nvSpPr>
        <p:spPr>
          <a:xfrm>
            <a:off x="9928302" y="4680495"/>
            <a:ext cx="287261" cy="7715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a:extLst>
              <a:ext uri="{FF2B5EF4-FFF2-40B4-BE49-F238E27FC236}">
                <a16:creationId xmlns:a16="http://schemas.microsoft.com/office/drawing/2014/main" id="{827CDB36-5E42-1F42-AD2D-0ECDFA07F709}"/>
              </a:ext>
            </a:extLst>
          </p:cNvPr>
          <p:cNvSpPr txBox="1"/>
          <p:nvPr/>
        </p:nvSpPr>
        <p:spPr>
          <a:xfrm>
            <a:off x="1895334" y="276703"/>
            <a:ext cx="8032968" cy="523220"/>
          </a:xfrm>
          <a:prstGeom prst="rect">
            <a:avLst/>
          </a:prstGeom>
          <a:noFill/>
        </p:spPr>
        <p:txBody>
          <a:bodyPr wrap="none" rtlCol="0">
            <a:spAutoFit/>
          </a:bodyPr>
          <a:lstStyle/>
          <a:p>
            <a:r>
              <a:rPr lang="tr-TR" sz="2800" b="1" dirty="0">
                <a:latin typeface="Times New Roman" panose="02020603050405020304" pitchFamily="18" charset="0"/>
                <a:cs typeface="Times New Roman" panose="02020603050405020304" pitchFamily="18" charset="0"/>
              </a:rPr>
              <a:t>KEYPS ÖĞRENCİ SINAV KULLANICI EKRANI</a:t>
            </a:r>
          </a:p>
        </p:txBody>
      </p:sp>
    </p:spTree>
    <p:extLst>
      <p:ext uri="{BB962C8B-B14F-4D97-AF65-F5344CB8AC3E}">
        <p14:creationId xmlns:p14="http://schemas.microsoft.com/office/powerpoint/2010/main" val="1511151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729318D5-0F13-1741-A997-FA8E5548D5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5531" y="1280961"/>
            <a:ext cx="8215116" cy="5337784"/>
          </a:xfrm>
          <a:prstGeom prst="rect">
            <a:avLst/>
          </a:prstGeom>
        </p:spPr>
      </p:pic>
      <p:pic>
        <p:nvPicPr>
          <p:cNvPr id="4" name="Picture 2" descr="Kurumsal Kimlik | Eskişehir Osmangazi Üniversitesi">
            <a:extLst>
              <a:ext uri="{FF2B5EF4-FFF2-40B4-BE49-F238E27FC236}">
                <a16:creationId xmlns:a16="http://schemas.microsoft.com/office/drawing/2014/main" id="{3D137D3E-2223-2044-B09B-4660312A1C15}"/>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928302" y="283293"/>
            <a:ext cx="2039532" cy="1995336"/>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a:extLst>
              <a:ext uri="{FF2B5EF4-FFF2-40B4-BE49-F238E27FC236}">
                <a16:creationId xmlns:a16="http://schemas.microsoft.com/office/drawing/2014/main" id="{B12C2EAC-AD5E-8C48-ACE4-AD916669543B}"/>
              </a:ext>
            </a:extLst>
          </p:cNvPr>
          <p:cNvSpPr txBox="1"/>
          <p:nvPr/>
        </p:nvSpPr>
        <p:spPr>
          <a:xfrm>
            <a:off x="1737679" y="283293"/>
            <a:ext cx="8032968" cy="523220"/>
          </a:xfrm>
          <a:prstGeom prst="rect">
            <a:avLst/>
          </a:prstGeom>
          <a:noFill/>
        </p:spPr>
        <p:txBody>
          <a:bodyPr wrap="none" rtlCol="0">
            <a:spAutoFit/>
          </a:bodyPr>
          <a:lstStyle/>
          <a:p>
            <a:r>
              <a:rPr lang="tr-TR" sz="2800" b="1" dirty="0">
                <a:latin typeface="Times New Roman" panose="02020603050405020304" pitchFamily="18" charset="0"/>
                <a:cs typeface="Times New Roman" panose="02020603050405020304" pitchFamily="18" charset="0"/>
              </a:rPr>
              <a:t>KEYPS ÖĞRENCİ SINAV KULLANICI EKRANI</a:t>
            </a:r>
          </a:p>
        </p:txBody>
      </p:sp>
      <p:sp>
        <p:nvSpPr>
          <p:cNvPr id="7" name="Dikdörtgen 6">
            <a:extLst>
              <a:ext uri="{FF2B5EF4-FFF2-40B4-BE49-F238E27FC236}">
                <a16:creationId xmlns:a16="http://schemas.microsoft.com/office/drawing/2014/main" id="{9B4CAD87-90B3-4E47-8825-4308DE898A26}"/>
              </a:ext>
            </a:extLst>
          </p:cNvPr>
          <p:cNvSpPr/>
          <p:nvPr/>
        </p:nvSpPr>
        <p:spPr>
          <a:xfrm>
            <a:off x="5023945" y="1280961"/>
            <a:ext cx="1240221" cy="22201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8" name="Dikdörtgen 7">
            <a:extLst>
              <a:ext uri="{FF2B5EF4-FFF2-40B4-BE49-F238E27FC236}">
                <a16:creationId xmlns:a16="http://schemas.microsoft.com/office/drawing/2014/main" id="{CEC5DE81-2C0E-5A4E-8D5C-C9366FDA9FD2}"/>
              </a:ext>
            </a:extLst>
          </p:cNvPr>
          <p:cNvSpPr/>
          <p:nvPr/>
        </p:nvSpPr>
        <p:spPr>
          <a:xfrm>
            <a:off x="1555531" y="6375705"/>
            <a:ext cx="3258207" cy="24303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1" name="Yukarı Ok 10">
            <a:extLst>
              <a:ext uri="{FF2B5EF4-FFF2-40B4-BE49-F238E27FC236}">
                <a16:creationId xmlns:a16="http://schemas.microsoft.com/office/drawing/2014/main" id="{A14481C6-AACE-5649-9763-4C5CEDEFBAE9}"/>
              </a:ext>
            </a:extLst>
          </p:cNvPr>
          <p:cNvSpPr/>
          <p:nvPr/>
        </p:nvSpPr>
        <p:spPr>
          <a:xfrm rot="19979479">
            <a:off x="1902372" y="3268717"/>
            <a:ext cx="651642" cy="114562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Metin kutusu 11">
            <a:extLst>
              <a:ext uri="{FF2B5EF4-FFF2-40B4-BE49-F238E27FC236}">
                <a16:creationId xmlns:a16="http://schemas.microsoft.com/office/drawing/2014/main" id="{D60CDDAA-EC4E-6A4E-B8CB-C945BE73DFFF}"/>
              </a:ext>
            </a:extLst>
          </p:cNvPr>
          <p:cNvSpPr txBox="1"/>
          <p:nvPr/>
        </p:nvSpPr>
        <p:spPr>
          <a:xfrm>
            <a:off x="2204785" y="4499837"/>
            <a:ext cx="6510590" cy="400110"/>
          </a:xfrm>
          <a:prstGeom prst="rect">
            <a:avLst/>
          </a:prstGeom>
          <a:noFill/>
        </p:spPr>
        <p:txBody>
          <a:bodyPr wrap="square" rtlCol="0">
            <a:spAutoFit/>
          </a:bodyPr>
          <a:lstStyle/>
          <a:p>
            <a:r>
              <a:rPr lang="tr-TR" sz="2000" b="1" dirty="0">
                <a:latin typeface="Times New Roman" panose="02020603050405020304" pitchFamily="18" charset="0"/>
                <a:cs typeface="Times New Roman" panose="02020603050405020304" pitchFamily="18" charset="0"/>
              </a:rPr>
              <a:t>SINAVA GİRİŞ İÇİN </a:t>
            </a:r>
            <a:r>
              <a:rPr lang="tr-TR" sz="2000" b="1" dirty="0">
                <a:solidFill>
                  <a:schemeClr val="bg1"/>
                </a:solidFill>
                <a:highlight>
                  <a:srgbClr val="0000FF"/>
                </a:highlight>
                <a:latin typeface="Times New Roman" panose="02020603050405020304" pitchFamily="18" charset="0"/>
                <a:cs typeface="Times New Roman" panose="02020603050405020304" pitchFamily="18" charset="0"/>
              </a:rPr>
              <a:t>MAVİ</a:t>
            </a:r>
            <a:r>
              <a:rPr lang="tr-TR" sz="2000" b="1" dirty="0">
                <a:solidFill>
                  <a:schemeClr val="bg1"/>
                </a:solidFill>
                <a:latin typeface="Times New Roman" panose="02020603050405020304" pitchFamily="18" charset="0"/>
                <a:cs typeface="Times New Roman" panose="02020603050405020304" pitchFamily="18" charset="0"/>
              </a:rPr>
              <a:t> </a:t>
            </a:r>
            <a:r>
              <a:rPr lang="tr-TR" sz="2000" b="1" dirty="0">
                <a:latin typeface="Times New Roman" panose="02020603050405020304" pitchFamily="18" charset="0"/>
                <a:cs typeface="Times New Roman" panose="02020603050405020304" pitchFamily="18" charset="0"/>
              </a:rPr>
              <a:t>BUTONA TIKLAYINIZ</a:t>
            </a:r>
          </a:p>
        </p:txBody>
      </p:sp>
    </p:spTree>
    <p:extLst>
      <p:ext uri="{BB962C8B-B14F-4D97-AF65-F5344CB8AC3E}">
        <p14:creationId xmlns:p14="http://schemas.microsoft.com/office/powerpoint/2010/main" val="1893694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7C382CAE-8E66-1842-B779-ABBD3396D4E6}"/>
              </a:ext>
            </a:extLst>
          </p:cNvPr>
          <p:cNvPicPr>
            <a:picLocks noChangeAspect="1"/>
          </p:cNvPicPr>
          <p:nvPr/>
        </p:nvPicPr>
        <p:blipFill rotWithShape="1">
          <a:blip r:embed="rId2">
            <a:extLst>
              <a:ext uri="{28A0092B-C50C-407E-A947-70E740481C1C}">
                <a14:useLocalDpi xmlns:a14="http://schemas.microsoft.com/office/drawing/2010/main" val="0"/>
              </a:ext>
            </a:extLst>
          </a:blip>
          <a:srcRect t="-1211" b="29170"/>
          <a:stretch/>
        </p:blipFill>
        <p:spPr>
          <a:xfrm>
            <a:off x="442348" y="1280961"/>
            <a:ext cx="9485954" cy="4824000"/>
          </a:xfrm>
          <a:prstGeom prst="rect">
            <a:avLst/>
          </a:prstGeom>
        </p:spPr>
      </p:pic>
      <p:pic>
        <p:nvPicPr>
          <p:cNvPr id="4" name="Picture 2" descr="Kurumsal Kimlik | Eskişehir Osmangazi Üniversitesi">
            <a:extLst>
              <a:ext uri="{FF2B5EF4-FFF2-40B4-BE49-F238E27FC236}">
                <a16:creationId xmlns:a16="http://schemas.microsoft.com/office/drawing/2014/main" id="{AF7BEA91-FD52-A24E-8288-7011208A6832}"/>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928302" y="283293"/>
            <a:ext cx="2039532" cy="1995336"/>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a:extLst>
              <a:ext uri="{FF2B5EF4-FFF2-40B4-BE49-F238E27FC236}">
                <a16:creationId xmlns:a16="http://schemas.microsoft.com/office/drawing/2014/main" id="{F902FB6E-1A4D-9946-B836-107558B190B4}"/>
              </a:ext>
            </a:extLst>
          </p:cNvPr>
          <p:cNvSpPr txBox="1"/>
          <p:nvPr/>
        </p:nvSpPr>
        <p:spPr>
          <a:xfrm>
            <a:off x="1737679" y="283293"/>
            <a:ext cx="8032968" cy="523220"/>
          </a:xfrm>
          <a:prstGeom prst="rect">
            <a:avLst/>
          </a:prstGeom>
          <a:noFill/>
        </p:spPr>
        <p:txBody>
          <a:bodyPr wrap="none" rtlCol="0">
            <a:spAutoFit/>
          </a:bodyPr>
          <a:lstStyle/>
          <a:p>
            <a:r>
              <a:rPr lang="tr-TR" sz="2800" b="1" dirty="0">
                <a:latin typeface="Times New Roman" panose="02020603050405020304" pitchFamily="18" charset="0"/>
                <a:cs typeface="Times New Roman" panose="02020603050405020304" pitchFamily="18" charset="0"/>
              </a:rPr>
              <a:t>KEYPS ÖĞRENCİ SINAV KULLANICI EKRANI</a:t>
            </a:r>
          </a:p>
        </p:txBody>
      </p:sp>
      <p:sp>
        <p:nvSpPr>
          <p:cNvPr id="6" name="Sol Ok 5">
            <a:extLst>
              <a:ext uri="{FF2B5EF4-FFF2-40B4-BE49-F238E27FC236}">
                <a16:creationId xmlns:a16="http://schemas.microsoft.com/office/drawing/2014/main" id="{63C4AFD3-0E40-9247-B4CB-E8532B4A5124}"/>
              </a:ext>
            </a:extLst>
          </p:cNvPr>
          <p:cNvSpPr/>
          <p:nvPr/>
        </p:nvSpPr>
        <p:spPr>
          <a:xfrm rot="19944603" flipV="1">
            <a:off x="1266620" y="4894294"/>
            <a:ext cx="869033" cy="27929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a:extLst>
              <a:ext uri="{FF2B5EF4-FFF2-40B4-BE49-F238E27FC236}">
                <a16:creationId xmlns:a16="http://schemas.microsoft.com/office/drawing/2014/main" id="{BE64D5D3-2910-EB4A-99D1-B1073ED33C5E}"/>
              </a:ext>
            </a:extLst>
          </p:cNvPr>
          <p:cNvSpPr txBox="1"/>
          <p:nvPr/>
        </p:nvSpPr>
        <p:spPr>
          <a:xfrm>
            <a:off x="2024220" y="3913891"/>
            <a:ext cx="2757330" cy="1015663"/>
          </a:xfrm>
          <a:prstGeom prst="rect">
            <a:avLst/>
          </a:prstGeom>
          <a:noFill/>
        </p:spPr>
        <p:txBody>
          <a:bodyPr wrap="square" rtlCol="0">
            <a:spAutoFit/>
          </a:bodyPr>
          <a:lstStyle/>
          <a:p>
            <a:r>
              <a:rPr lang="tr-TR" sz="2000" b="1" dirty="0">
                <a:latin typeface="Times New Roman" panose="02020603050405020304" pitchFamily="18" charset="0"/>
                <a:cs typeface="Times New Roman" panose="02020603050405020304" pitchFamily="18" charset="0"/>
              </a:rPr>
              <a:t>1- CEVABINIZ OLAN SEÇENEĞİ İŞARETLEYİNİZ</a:t>
            </a:r>
          </a:p>
        </p:txBody>
      </p:sp>
      <p:sp>
        <p:nvSpPr>
          <p:cNvPr id="8" name="Sol Ok 7">
            <a:extLst>
              <a:ext uri="{FF2B5EF4-FFF2-40B4-BE49-F238E27FC236}">
                <a16:creationId xmlns:a16="http://schemas.microsoft.com/office/drawing/2014/main" id="{ABD99A3E-8727-2443-9D50-F1C6235BB7F9}"/>
              </a:ext>
            </a:extLst>
          </p:cNvPr>
          <p:cNvSpPr/>
          <p:nvPr/>
        </p:nvSpPr>
        <p:spPr>
          <a:xfrm rot="10800000" flipV="1">
            <a:off x="1251355" y="5632261"/>
            <a:ext cx="869033" cy="27929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Metin kutusu 9">
            <a:extLst>
              <a:ext uri="{FF2B5EF4-FFF2-40B4-BE49-F238E27FC236}">
                <a16:creationId xmlns:a16="http://schemas.microsoft.com/office/drawing/2014/main" id="{6BF92F68-937C-1C4C-BB58-B7DEFDAA5A23}"/>
              </a:ext>
            </a:extLst>
          </p:cNvPr>
          <p:cNvSpPr txBox="1"/>
          <p:nvPr/>
        </p:nvSpPr>
        <p:spPr>
          <a:xfrm>
            <a:off x="2149398" y="5283439"/>
            <a:ext cx="3470352" cy="1323439"/>
          </a:xfrm>
          <a:prstGeom prst="rect">
            <a:avLst/>
          </a:prstGeom>
          <a:noFill/>
        </p:spPr>
        <p:txBody>
          <a:bodyPr wrap="square" rtlCol="0">
            <a:spAutoFit/>
          </a:bodyPr>
          <a:lstStyle/>
          <a:p>
            <a:r>
              <a:rPr lang="tr-TR" sz="2000" b="1" dirty="0">
                <a:latin typeface="Times New Roman" panose="02020603050405020304" pitchFamily="18" charset="0"/>
                <a:cs typeface="Times New Roman" panose="02020603050405020304" pitchFamily="18" charset="0"/>
              </a:rPr>
              <a:t>2- CEVABINIZI KAYDETMEK İÇİN </a:t>
            </a:r>
            <a:r>
              <a:rPr lang="tr-TR" sz="2000" b="1" dirty="0">
                <a:highlight>
                  <a:srgbClr val="00FF00"/>
                </a:highlight>
                <a:latin typeface="Times New Roman" panose="02020603050405020304" pitchFamily="18" charset="0"/>
                <a:cs typeface="Times New Roman" panose="02020603050405020304" pitchFamily="18" charset="0"/>
              </a:rPr>
              <a:t>“KAYDET”</a:t>
            </a:r>
            <a:r>
              <a:rPr lang="tr-TR" sz="2000" b="1" dirty="0">
                <a:latin typeface="Times New Roman" panose="02020603050405020304" pitchFamily="18" charset="0"/>
                <a:cs typeface="Times New Roman" panose="02020603050405020304" pitchFamily="18" charset="0"/>
              </a:rPr>
              <a:t> BUTONUNA TIKLAYINIZ</a:t>
            </a:r>
          </a:p>
        </p:txBody>
      </p:sp>
      <p:sp>
        <p:nvSpPr>
          <p:cNvPr id="11" name="Sağ Ok 10">
            <a:extLst>
              <a:ext uri="{FF2B5EF4-FFF2-40B4-BE49-F238E27FC236}">
                <a16:creationId xmlns:a16="http://schemas.microsoft.com/office/drawing/2014/main" id="{2D3FC509-D4A6-9A4A-8420-D2A77324E722}"/>
              </a:ext>
            </a:extLst>
          </p:cNvPr>
          <p:cNvSpPr/>
          <p:nvPr/>
        </p:nvSpPr>
        <p:spPr>
          <a:xfrm rot="18933873">
            <a:off x="8424636" y="2826572"/>
            <a:ext cx="876327" cy="2722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Metin kutusu 11">
            <a:extLst>
              <a:ext uri="{FF2B5EF4-FFF2-40B4-BE49-F238E27FC236}">
                <a16:creationId xmlns:a16="http://schemas.microsoft.com/office/drawing/2014/main" id="{AE80A4D8-CE40-784F-A5F5-559C7D911E9B}"/>
              </a:ext>
            </a:extLst>
          </p:cNvPr>
          <p:cNvSpPr txBox="1"/>
          <p:nvPr/>
        </p:nvSpPr>
        <p:spPr>
          <a:xfrm>
            <a:off x="6363422" y="3288876"/>
            <a:ext cx="3290570" cy="1015663"/>
          </a:xfrm>
          <a:prstGeom prst="rect">
            <a:avLst/>
          </a:prstGeom>
          <a:noFill/>
        </p:spPr>
        <p:txBody>
          <a:bodyPr wrap="square" rtlCol="0">
            <a:spAutoFit/>
          </a:bodyPr>
          <a:lstStyle/>
          <a:p>
            <a:r>
              <a:rPr lang="tr-TR" sz="2000" b="1" dirty="0">
                <a:highlight>
                  <a:srgbClr val="00FFFF"/>
                </a:highlight>
                <a:latin typeface="Times New Roman" panose="02020603050405020304" pitchFamily="18" charset="0"/>
                <a:cs typeface="Times New Roman" panose="02020603050405020304" pitchFamily="18" charset="0"/>
              </a:rPr>
              <a:t>3- BİR SONRAKİ SORUYA GEÇMEK İÇİN “İLERİ” BUTONUNA TIKLAYINIZ</a:t>
            </a:r>
          </a:p>
        </p:txBody>
      </p:sp>
      <p:sp>
        <p:nvSpPr>
          <p:cNvPr id="13" name="Dikdörtgen 12">
            <a:extLst>
              <a:ext uri="{FF2B5EF4-FFF2-40B4-BE49-F238E27FC236}">
                <a16:creationId xmlns:a16="http://schemas.microsoft.com/office/drawing/2014/main" id="{88E1C542-F5D8-CE46-9BBA-E0D93729DF0B}"/>
              </a:ext>
            </a:extLst>
          </p:cNvPr>
          <p:cNvSpPr/>
          <p:nvPr/>
        </p:nvSpPr>
        <p:spPr>
          <a:xfrm>
            <a:off x="4530436" y="1402773"/>
            <a:ext cx="1330037" cy="2597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113524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DC59A683-1DE0-3946-9ECE-5FD136B0FB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446" y="1870364"/>
            <a:ext cx="8349989" cy="4234288"/>
          </a:xfrm>
          <a:prstGeom prst="rect">
            <a:avLst/>
          </a:prstGeom>
        </p:spPr>
      </p:pic>
      <p:sp>
        <p:nvSpPr>
          <p:cNvPr id="4" name="Metin kutusu 3">
            <a:extLst>
              <a:ext uri="{FF2B5EF4-FFF2-40B4-BE49-F238E27FC236}">
                <a16:creationId xmlns:a16="http://schemas.microsoft.com/office/drawing/2014/main" id="{A59A3D6C-907F-0846-9D67-9DCE853CB2A6}"/>
              </a:ext>
            </a:extLst>
          </p:cNvPr>
          <p:cNvSpPr txBox="1"/>
          <p:nvPr/>
        </p:nvSpPr>
        <p:spPr>
          <a:xfrm>
            <a:off x="2583576" y="3789882"/>
            <a:ext cx="2660073" cy="1938992"/>
          </a:xfrm>
          <a:prstGeom prst="rect">
            <a:avLst/>
          </a:prstGeom>
          <a:noFill/>
        </p:spPr>
        <p:txBody>
          <a:bodyPr wrap="square" rtlCol="0">
            <a:spAutoFit/>
          </a:bodyPr>
          <a:lstStyle/>
          <a:p>
            <a:r>
              <a:rPr lang="tr-TR" sz="2000" b="1" dirty="0">
                <a:highlight>
                  <a:srgbClr val="FFFF00"/>
                </a:highlight>
                <a:latin typeface="Times New Roman" panose="02020603050405020304" pitchFamily="18" charset="0"/>
                <a:cs typeface="Times New Roman" panose="02020603050405020304" pitchFamily="18" charset="0"/>
              </a:rPr>
              <a:t>AÇIK UÇLU SORULARIN CEVABINI İLGİLİ ALANA YAZIN VE ARDINDAN KAYDEDİN</a:t>
            </a:r>
          </a:p>
        </p:txBody>
      </p:sp>
      <p:sp>
        <p:nvSpPr>
          <p:cNvPr id="5" name="Sol Ok 4">
            <a:extLst>
              <a:ext uri="{FF2B5EF4-FFF2-40B4-BE49-F238E27FC236}">
                <a16:creationId xmlns:a16="http://schemas.microsoft.com/office/drawing/2014/main" id="{4521921C-C22C-5348-A9F8-F8F0BBF4450D}"/>
              </a:ext>
            </a:extLst>
          </p:cNvPr>
          <p:cNvSpPr/>
          <p:nvPr/>
        </p:nvSpPr>
        <p:spPr>
          <a:xfrm>
            <a:off x="1762694" y="3670680"/>
            <a:ext cx="820882" cy="52873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ol Ok 5">
            <a:extLst>
              <a:ext uri="{FF2B5EF4-FFF2-40B4-BE49-F238E27FC236}">
                <a16:creationId xmlns:a16="http://schemas.microsoft.com/office/drawing/2014/main" id="{1E98A676-EE8D-5146-AF88-509731A18924}"/>
              </a:ext>
            </a:extLst>
          </p:cNvPr>
          <p:cNvSpPr/>
          <p:nvPr/>
        </p:nvSpPr>
        <p:spPr>
          <a:xfrm rot="2109026">
            <a:off x="1140408" y="4651134"/>
            <a:ext cx="1385072" cy="64052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a:extLst>
              <a:ext uri="{FF2B5EF4-FFF2-40B4-BE49-F238E27FC236}">
                <a16:creationId xmlns:a16="http://schemas.microsoft.com/office/drawing/2014/main" id="{14554DA4-C6E1-2446-B227-1E2F26767DFB}"/>
              </a:ext>
            </a:extLst>
          </p:cNvPr>
          <p:cNvSpPr txBox="1"/>
          <p:nvPr/>
        </p:nvSpPr>
        <p:spPr>
          <a:xfrm>
            <a:off x="3809432" y="2450917"/>
            <a:ext cx="3245724" cy="1200329"/>
          </a:xfrm>
          <a:prstGeom prst="rect">
            <a:avLst/>
          </a:prstGeom>
          <a:noFill/>
        </p:spPr>
        <p:txBody>
          <a:bodyPr wrap="square" rtlCol="0">
            <a:spAutoFit/>
          </a:bodyPr>
          <a:lstStyle/>
          <a:p>
            <a:pPr algn="ctr"/>
            <a:r>
              <a:rPr lang="tr-TR" b="1" dirty="0">
                <a:highlight>
                  <a:srgbClr val="00FFFF"/>
                </a:highlight>
                <a:latin typeface="Times New Roman" panose="02020603050405020304" pitchFamily="18" charset="0"/>
                <a:cs typeface="Times New Roman" panose="02020603050405020304" pitchFamily="18" charset="0"/>
              </a:rPr>
              <a:t>SINAV SÜRESİ İÇERİSİNDE SORULAR ARASINDA GEÇİŞLER YAPABİLİRSİNİZ</a:t>
            </a:r>
          </a:p>
        </p:txBody>
      </p:sp>
      <p:sp>
        <p:nvSpPr>
          <p:cNvPr id="8" name="Sol Ok 7">
            <a:extLst>
              <a:ext uri="{FF2B5EF4-FFF2-40B4-BE49-F238E27FC236}">
                <a16:creationId xmlns:a16="http://schemas.microsoft.com/office/drawing/2014/main" id="{BC607AD5-F46E-EB4F-AE90-54BDA4F200E2}"/>
              </a:ext>
            </a:extLst>
          </p:cNvPr>
          <p:cNvSpPr/>
          <p:nvPr/>
        </p:nvSpPr>
        <p:spPr>
          <a:xfrm>
            <a:off x="2979565" y="2539385"/>
            <a:ext cx="820882" cy="52873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Sol Ok 8">
            <a:extLst>
              <a:ext uri="{FF2B5EF4-FFF2-40B4-BE49-F238E27FC236}">
                <a16:creationId xmlns:a16="http://schemas.microsoft.com/office/drawing/2014/main" id="{2326F4E5-D0F5-CF4E-8B32-A55F7490C4C3}"/>
              </a:ext>
            </a:extLst>
          </p:cNvPr>
          <p:cNvSpPr/>
          <p:nvPr/>
        </p:nvSpPr>
        <p:spPr>
          <a:xfrm rot="10800000">
            <a:off x="7122696" y="2515495"/>
            <a:ext cx="820882" cy="52873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Picture 2" descr="Kurumsal Kimlik | Eskişehir Osmangazi Üniversitesi">
            <a:extLst>
              <a:ext uri="{FF2B5EF4-FFF2-40B4-BE49-F238E27FC236}">
                <a16:creationId xmlns:a16="http://schemas.microsoft.com/office/drawing/2014/main" id="{492B1279-7590-334C-AF27-EEBF5CF60A5A}"/>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928302" y="283293"/>
            <a:ext cx="2039532" cy="1995336"/>
          </a:xfrm>
          <a:prstGeom prst="rect">
            <a:avLst/>
          </a:prstGeom>
          <a:noFill/>
          <a:extLst>
            <a:ext uri="{909E8E84-426E-40DD-AFC4-6F175D3DCCD1}">
              <a14:hiddenFill xmlns:a14="http://schemas.microsoft.com/office/drawing/2010/main">
                <a:solidFill>
                  <a:srgbClr val="FFFFFF"/>
                </a:solidFill>
              </a14:hiddenFill>
            </a:ext>
          </a:extLst>
        </p:spPr>
      </p:pic>
      <p:sp>
        <p:nvSpPr>
          <p:cNvPr id="11" name="Metin kutusu 10">
            <a:extLst>
              <a:ext uri="{FF2B5EF4-FFF2-40B4-BE49-F238E27FC236}">
                <a16:creationId xmlns:a16="http://schemas.microsoft.com/office/drawing/2014/main" id="{D9E9A52D-6A8C-B74A-810B-CF2EA4136219}"/>
              </a:ext>
            </a:extLst>
          </p:cNvPr>
          <p:cNvSpPr txBox="1"/>
          <p:nvPr/>
        </p:nvSpPr>
        <p:spPr>
          <a:xfrm>
            <a:off x="1623379" y="648995"/>
            <a:ext cx="8032968" cy="523220"/>
          </a:xfrm>
          <a:prstGeom prst="rect">
            <a:avLst/>
          </a:prstGeom>
          <a:noFill/>
        </p:spPr>
        <p:txBody>
          <a:bodyPr wrap="none" rtlCol="0">
            <a:spAutoFit/>
          </a:bodyPr>
          <a:lstStyle/>
          <a:p>
            <a:r>
              <a:rPr lang="tr-TR" sz="2800" b="1" dirty="0">
                <a:latin typeface="Times New Roman" panose="02020603050405020304" pitchFamily="18" charset="0"/>
                <a:cs typeface="Times New Roman" panose="02020603050405020304" pitchFamily="18" charset="0"/>
              </a:rPr>
              <a:t>KEYPS ÖĞRENCİ SINAV KULLANICI EKRANI</a:t>
            </a:r>
          </a:p>
        </p:txBody>
      </p:sp>
      <p:sp>
        <p:nvSpPr>
          <p:cNvPr id="13" name="Dikdörtgen 12">
            <a:extLst>
              <a:ext uri="{FF2B5EF4-FFF2-40B4-BE49-F238E27FC236}">
                <a16:creationId xmlns:a16="http://schemas.microsoft.com/office/drawing/2014/main" id="{46024E56-1E38-AB4C-839F-81B1EECA039B}"/>
              </a:ext>
            </a:extLst>
          </p:cNvPr>
          <p:cNvSpPr/>
          <p:nvPr/>
        </p:nvSpPr>
        <p:spPr>
          <a:xfrm>
            <a:off x="4488873" y="1870364"/>
            <a:ext cx="1174172" cy="2182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2935115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ahta Yazı">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Tahta Yazı</Template>
  <TotalTime>384</TotalTime>
  <Words>628</Words>
  <Application>Microsoft Macintosh PowerPoint</Application>
  <PresentationFormat>Geniş ekran</PresentationFormat>
  <Paragraphs>64</Paragraphs>
  <Slides>11</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11</vt:i4>
      </vt:variant>
    </vt:vector>
  </HeadingPairs>
  <TitlesOfParts>
    <vt:vector size="18" baseType="lpstr">
      <vt:lpstr>Calibri</vt:lpstr>
      <vt:lpstr>Rockwell</vt:lpstr>
      <vt:lpstr>Rockwell Condensed</vt:lpstr>
      <vt:lpstr>Rockwell Extra Bold</vt:lpstr>
      <vt:lpstr>Times New Roman</vt:lpstr>
      <vt:lpstr>Wingdings</vt:lpstr>
      <vt:lpstr>Tahta Yazı</vt:lpstr>
      <vt:lpstr>ESOGÜ DİŞ HEKİMLİĞİ FAKÜLTESİ  KEYPS ÖĞRENCİ̇ DERS/SINAV GİRİŞİ  VE  UZAKTAN EĞİTİM ONLINE SINAV KURALLARI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ESOGÜ DİŞ HEKİMLİĞİ FAKÜLTESİ  UZAKTAN EĞİTİM SINAV KURALLARI  &amp;  KEYPS ÖĞRENCİ SINAV EKRANI</dc:title>
  <dc:creator>Microsoft Office User</dc:creator>
  <cp:lastModifiedBy>Microsoft Office User</cp:lastModifiedBy>
  <cp:revision>44</cp:revision>
  <dcterms:created xsi:type="dcterms:W3CDTF">2020-11-17T07:40:09Z</dcterms:created>
  <dcterms:modified xsi:type="dcterms:W3CDTF">2020-11-18T08:54:14Z</dcterms:modified>
</cp:coreProperties>
</file>